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alibri" pitchFamily="34" charset="0"/>
      <p:regular r:id="rId15"/>
      <p:bold r:id="rId16"/>
      <p:italic r:id="rId17"/>
      <p:boldItalic r:id="rId18"/>
    </p:embeddedFont>
    <p:embeddedFont>
      <p:font typeface="Open Sans"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8" d="100"/>
          <a:sy n="68" d="100"/>
        </p:scale>
        <p:origin x="-276"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8F7CD147-189B-48DD-AC7F-CA0B61FD79CD}" type="datetimeFigureOut">
              <a:rPr lang="en-US" smtClean="0"/>
              <a:t>7/12/2025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A0CFD71E-55E8-4C82-9EE5-0C45B65B64F2}" type="slidenum">
              <a:rPr lang="en-US" smtClean="0"/>
              <a:t>‹#›</a:t>
            </a:fld>
            <a:endParaRPr lang="en-US"/>
          </a:p>
        </p:txBody>
      </p:sp>
    </p:spTree>
    <p:extLst>
      <p:ext uri="{BB962C8B-B14F-4D97-AF65-F5344CB8AC3E}">
        <p14:creationId xmlns:p14="http://schemas.microsoft.com/office/powerpoint/2010/main" val="406572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72107"/>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Artificial Intelligence: Theory &amp; Lab Integration</a:t>
            </a:r>
            <a:endParaRPr lang="en-US" sz="4450" dirty="0"/>
          </a:p>
        </p:txBody>
      </p:sp>
      <p:sp>
        <p:nvSpPr>
          <p:cNvPr id="4" name="Text 1"/>
          <p:cNvSpPr/>
          <p:nvPr/>
        </p:nvSpPr>
        <p:spPr>
          <a:xfrm>
            <a:off x="793790" y="622982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North East university• Instructor: Mr. Razorshi Prozzwal Talukder• Spring 2025</a:t>
            </a:r>
            <a:endParaRPr lang="en-US" sz="1750" dirty="0"/>
          </a:p>
        </p:txBody>
      </p:sp>
      <p:sp>
        <p:nvSpPr>
          <p:cNvPr id="5" name="Rectangle 4"/>
          <p:cNvSpPr/>
          <p:nvPr/>
        </p:nvSpPr>
        <p:spPr>
          <a:xfrm>
            <a:off x="12520246" y="7709095"/>
            <a:ext cx="1997612" cy="520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1382" y="456724"/>
            <a:ext cx="5285065" cy="519113"/>
          </a:xfrm>
          <a:prstGeom prst="rect">
            <a:avLst/>
          </a:prstGeom>
          <a:noFill/>
          <a:ln/>
        </p:spPr>
        <p:txBody>
          <a:bodyPr wrap="none" lIns="0" tIns="0" rIns="0" bIns="0" rtlCol="0" anchor="t"/>
          <a:lstStyle/>
          <a:p>
            <a:pPr marL="0" indent="0" algn="l">
              <a:lnSpc>
                <a:spcPts val="4050"/>
              </a:lnSpc>
              <a:buNone/>
            </a:pPr>
            <a:r>
              <a:rPr lang="en-US" sz="3250" b="1" dirty="0">
                <a:solidFill>
                  <a:srgbClr val="403C4E"/>
                </a:solidFill>
                <a:latin typeface="Merriweather Bold" pitchFamily="34" charset="0"/>
                <a:ea typeface="Merriweather Bold" pitchFamily="34" charset="-122"/>
                <a:cs typeface="Merriweather Bold" pitchFamily="34" charset="-120"/>
              </a:rPr>
              <a:t>Introduction to ML &amp; NLP</a:t>
            </a:r>
            <a:endParaRPr lang="en-US" sz="3250" dirty="0"/>
          </a:p>
        </p:txBody>
      </p:sp>
      <p:sp>
        <p:nvSpPr>
          <p:cNvPr id="3" name="Text 1"/>
          <p:cNvSpPr/>
          <p:nvPr/>
        </p:nvSpPr>
        <p:spPr>
          <a:xfrm>
            <a:off x="581382" y="1411724"/>
            <a:ext cx="7918371" cy="531495"/>
          </a:xfrm>
          <a:prstGeom prst="rect">
            <a:avLst/>
          </a:prstGeom>
          <a:noFill/>
          <a:ln/>
        </p:spPr>
        <p:txBody>
          <a:bodyPr wrap="square" lIns="0" tIns="0" rIns="0" bIns="0" rtlCol="0" anchor="t"/>
          <a:lstStyle/>
          <a:p>
            <a:r>
              <a:rPr lang="en-US" b="1" dirty="0" smtClean="0"/>
              <a:t>📘 Machine Learning (ML)</a:t>
            </a:r>
          </a:p>
          <a:p>
            <a:endParaRPr lang="en-US" b="1" dirty="0" smtClean="0"/>
          </a:p>
          <a:p>
            <a:r>
              <a:rPr lang="en-US" dirty="0" smtClean="0"/>
              <a:t>Machine Learning allows computers to </a:t>
            </a:r>
            <a:r>
              <a:rPr lang="en-US" b="1" dirty="0" smtClean="0"/>
              <a:t>learn from data</a:t>
            </a:r>
            <a:r>
              <a:rPr lang="en-US" dirty="0" smtClean="0"/>
              <a:t> and make predictions or decisions without being explicitly programmed.</a:t>
            </a:r>
          </a:p>
          <a:p>
            <a:endParaRPr lang="en-US" dirty="0" smtClean="0"/>
          </a:p>
          <a:p>
            <a:r>
              <a:rPr lang="en-US" b="1" dirty="0" smtClean="0"/>
              <a:t>Types of Learning:</a:t>
            </a:r>
            <a:endParaRPr lang="en-US" dirty="0" smtClean="0"/>
          </a:p>
          <a:p>
            <a:pPr lvl="1"/>
            <a:r>
              <a:rPr lang="en-US" dirty="0" smtClean="0"/>
              <a:t>Supervised Learning – learns from labeled data</a:t>
            </a:r>
          </a:p>
          <a:p>
            <a:pPr lvl="1"/>
            <a:r>
              <a:rPr lang="en-US" dirty="0" smtClean="0"/>
              <a:t>Unsupervised Learning – finds patterns in unlabeled data</a:t>
            </a:r>
          </a:p>
          <a:p>
            <a:pPr lvl="1"/>
            <a:endParaRPr lang="en-US" dirty="0" smtClean="0"/>
          </a:p>
          <a:p>
            <a:r>
              <a:rPr lang="en-US" b="1" dirty="0" smtClean="0"/>
              <a:t>Examples:</a:t>
            </a:r>
            <a:endParaRPr lang="en-US" dirty="0" smtClean="0"/>
          </a:p>
          <a:p>
            <a:pPr lvl="1"/>
            <a:r>
              <a:rPr lang="en-US" dirty="0" smtClean="0"/>
              <a:t>Email spam filter</a:t>
            </a:r>
          </a:p>
          <a:p>
            <a:pPr lvl="1"/>
            <a:r>
              <a:rPr lang="en-US" dirty="0" smtClean="0"/>
              <a:t>Product recommendation systems</a:t>
            </a:r>
          </a:p>
          <a:p>
            <a:pPr lvl="1"/>
            <a:endParaRPr lang="en-US" dirty="0" smtClean="0"/>
          </a:p>
          <a:p>
            <a:r>
              <a:rPr lang="en-US" b="1" dirty="0" smtClean="0"/>
              <a:t>🌐 Natural Language Processing (NLP)</a:t>
            </a:r>
          </a:p>
          <a:p>
            <a:endParaRPr lang="en-US" b="1" dirty="0" smtClean="0"/>
          </a:p>
          <a:p>
            <a:r>
              <a:rPr lang="en-US" dirty="0" smtClean="0"/>
              <a:t>NLP enables machines to </a:t>
            </a:r>
            <a:r>
              <a:rPr lang="en-US" b="1" dirty="0" smtClean="0"/>
              <a:t>understand and process human language</a:t>
            </a:r>
            <a:r>
              <a:rPr lang="en-US" dirty="0" smtClean="0"/>
              <a:t>.</a:t>
            </a:r>
          </a:p>
          <a:p>
            <a:endParaRPr lang="en-US" dirty="0" smtClean="0"/>
          </a:p>
          <a:p>
            <a:r>
              <a:rPr lang="en-US" b="1" dirty="0" smtClean="0"/>
              <a:t>Tasks in NLP:</a:t>
            </a:r>
            <a:endParaRPr lang="en-US" dirty="0" smtClean="0"/>
          </a:p>
          <a:p>
            <a:pPr lvl="1"/>
            <a:r>
              <a:rPr lang="en-US" dirty="0" smtClean="0"/>
              <a:t>Text classification (e.g., spam detection)</a:t>
            </a:r>
          </a:p>
          <a:p>
            <a:pPr lvl="1"/>
            <a:r>
              <a:rPr lang="en-US" dirty="0" smtClean="0"/>
              <a:t>Tokenization (splitting sentences into words)</a:t>
            </a:r>
          </a:p>
          <a:p>
            <a:pPr lvl="1"/>
            <a:r>
              <a:rPr lang="en-US" dirty="0" smtClean="0"/>
              <a:t>Sentiment analysis</a:t>
            </a:r>
            <a:endParaRPr lang="en-US" dirty="0"/>
          </a:p>
        </p:txBody>
      </p:sp>
      <p:sp>
        <p:nvSpPr>
          <p:cNvPr id="7" name="Shape 5"/>
          <p:cNvSpPr/>
          <p:nvPr/>
        </p:nvSpPr>
        <p:spPr>
          <a:xfrm>
            <a:off x="8912662" y="1411724"/>
            <a:ext cx="5143857" cy="1670447"/>
          </a:xfrm>
          <a:prstGeom prst="roundRect">
            <a:avLst>
              <a:gd name="adj" fmla="val 4177"/>
            </a:avLst>
          </a:prstGeom>
          <a:solidFill>
            <a:srgbClr val="B6FCB8"/>
          </a:solidFill>
          <a:ln/>
        </p:spPr>
      </p:sp>
      <p:pic>
        <p:nvPicPr>
          <p:cNvPr id="8" name="Image 0" descr="preencoded.png"/>
          <p:cNvPicPr>
            <a:picLocks noChangeAspect="1"/>
          </p:cNvPicPr>
          <p:nvPr/>
        </p:nvPicPr>
        <p:blipFill>
          <a:blip r:embed="rId3"/>
          <a:stretch>
            <a:fillRect/>
          </a:stretch>
        </p:blipFill>
        <p:spPr>
          <a:xfrm>
            <a:off x="9078754" y="1643301"/>
            <a:ext cx="259556" cy="207645"/>
          </a:xfrm>
          <a:prstGeom prst="rect">
            <a:avLst/>
          </a:prstGeom>
        </p:spPr>
      </p:pic>
      <p:sp>
        <p:nvSpPr>
          <p:cNvPr id="9" name="Text 6"/>
          <p:cNvSpPr/>
          <p:nvPr/>
        </p:nvSpPr>
        <p:spPr>
          <a:xfrm>
            <a:off x="9504402" y="1619250"/>
            <a:ext cx="2076450" cy="267176"/>
          </a:xfrm>
          <a:prstGeom prst="rect">
            <a:avLst/>
          </a:prstGeom>
          <a:noFill/>
          <a:ln/>
        </p:spPr>
        <p:txBody>
          <a:bodyPr wrap="none" lIns="0" tIns="0" rIns="0" bIns="0" rtlCol="0" anchor="t"/>
          <a:lstStyle/>
          <a:p>
            <a:pPr marL="0" indent="0" algn="l">
              <a:lnSpc>
                <a:spcPts val="2000"/>
              </a:lnSpc>
              <a:buNone/>
            </a:pPr>
            <a:r>
              <a:rPr lang="en-US" sz="1600" b="1" dirty="0">
                <a:solidFill>
                  <a:srgbClr val="000000"/>
                </a:solidFill>
                <a:latin typeface="Merriweather Bold" pitchFamily="34" charset="0"/>
                <a:ea typeface="Merriweather Bold" pitchFamily="34" charset="-122"/>
                <a:cs typeface="Merriweather Bold" pitchFamily="34" charset="-120"/>
              </a:rPr>
              <a:t>✅ Lab Integration:</a:t>
            </a:r>
            <a:endParaRPr lang="en-US" sz="1600" dirty="0"/>
          </a:p>
        </p:txBody>
      </p:sp>
      <p:sp>
        <p:nvSpPr>
          <p:cNvPr id="10" name="Text 7"/>
          <p:cNvSpPr/>
          <p:nvPr/>
        </p:nvSpPr>
        <p:spPr>
          <a:xfrm>
            <a:off x="9504402" y="2052518"/>
            <a:ext cx="4386024" cy="797243"/>
          </a:xfrm>
          <a:prstGeom prst="rect">
            <a:avLst/>
          </a:prstGeom>
          <a:noFill/>
          <a:ln/>
        </p:spPr>
        <p:txBody>
          <a:bodyPr wrap="square" lIns="0" tIns="0" rIns="0" bIns="0" rtlCol="0" anchor="t"/>
          <a:lstStyle/>
          <a:p>
            <a:pPr marL="0" indent="0" algn="l">
              <a:lnSpc>
                <a:spcPts val="2050"/>
              </a:lnSpc>
              <a:buNone/>
            </a:pPr>
            <a:r>
              <a:rPr lang="en-US" sz="1300" dirty="0">
                <a:solidFill>
                  <a:srgbClr val="000000"/>
                </a:solidFill>
                <a:latin typeface="Open Sans" pitchFamily="34" charset="0"/>
                <a:ea typeface="Open Sans" pitchFamily="34" charset="-122"/>
                <a:cs typeface="Open Sans" pitchFamily="34" charset="-120"/>
              </a:rPr>
              <a:t>Prototype a spam detector using learned ML/NLP techniques, applying classification algorithms to real-world text data.</a:t>
            </a:r>
            <a:endParaRPr lang="en-US" sz="1300" dirty="0"/>
          </a:p>
        </p:txBody>
      </p:sp>
      <p:pic>
        <p:nvPicPr>
          <p:cNvPr id="11" name="Image 1" descr="preencoded.png"/>
          <p:cNvPicPr>
            <a:picLocks noChangeAspect="1"/>
          </p:cNvPicPr>
          <p:nvPr/>
        </p:nvPicPr>
        <p:blipFill>
          <a:blip r:embed="rId4"/>
          <a:stretch>
            <a:fillRect/>
          </a:stretch>
        </p:blipFill>
        <p:spPr>
          <a:xfrm>
            <a:off x="8912662" y="3268980"/>
            <a:ext cx="5143857" cy="5143857"/>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334214"/>
            <a:ext cx="6190536"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Lab Summary &amp; Tools</a:t>
            </a:r>
            <a:endParaRPr lang="en-US" sz="4450" dirty="0"/>
          </a:p>
        </p:txBody>
      </p:sp>
      <p:sp>
        <p:nvSpPr>
          <p:cNvPr id="3" name="Shape 1"/>
          <p:cNvSpPr/>
          <p:nvPr/>
        </p:nvSpPr>
        <p:spPr>
          <a:xfrm>
            <a:off x="793790" y="2496622"/>
            <a:ext cx="13042821" cy="3417808"/>
          </a:xfrm>
          <a:prstGeom prst="roundRect">
            <a:avLst>
              <a:gd name="adj" fmla="val 2787"/>
            </a:avLst>
          </a:prstGeom>
          <a:noFill/>
          <a:ln w="7620">
            <a:solidFill>
              <a:srgbClr val="000000">
                <a:alpha val="8000"/>
              </a:srgbClr>
            </a:solidFill>
            <a:prstDash val="solid"/>
          </a:ln>
        </p:spPr>
      </p:sp>
      <p:sp>
        <p:nvSpPr>
          <p:cNvPr id="4" name="Shape 2"/>
          <p:cNvSpPr/>
          <p:nvPr/>
        </p:nvSpPr>
        <p:spPr>
          <a:xfrm>
            <a:off x="801410" y="2504242"/>
            <a:ext cx="13027581" cy="1013222"/>
          </a:xfrm>
          <a:prstGeom prst="rect">
            <a:avLst/>
          </a:prstGeom>
          <a:solidFill>
            <a:srgbClr val="FFFFFF">
              <a:alpha val="4000"/>
            </a:srgbClr>
          </a:solidFill>
          <a:ln/>
        </p:spPr>
      </p:sp>
      <p:sp>
        <p:nvSpPr>
          <p:cNvPr id="5" name="Text 3"/>
          <p:cNvSpPr/>
          <p:nvPr/>
        </p:nvSpPr>
        <p:spPr>
          <a:xfrm>
            <a:off x="1028224" y="2647950"/>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Completed Tasks</a:t>
            </a:r>
            <a:endParaRPr lang="en-US" sz="1750" dirty="0"/>
          </a:p>
        </p:txBody>
      </p:sp>
      <p:sp>
        <p:nvSpPr>
          <p:cNvPr id="6" name="Text 4"/>
          <p:cNvSpPr/>
          <p:nvPr/>
        </p:nvSpPr>
        <p:spPr>
          <a:xfrm>
            <a:off x="7545824" y="2647950"/>
            <a:ext cx="6056352"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Over 8 hands-on tasks covering search algorithms, game AI, logic puzzles, and machine learning applications.</a:t>
            </a:r>
            <a:endParaRPr lang="en-US" sz="1750" dirty="0"/>
          </a:p>
        </p:txBody>
      </p:sp>
      <p:sp>
        <p:nvSpPr>
          <p:cNvPr id="7" name="Shape 5"/>
          <p:cNvSpPr/>
          <p:nvPr/>
        </p:nvSpPr>
        <p:spPr>
          <a:xfrm>
            <a:off x="801410" y="3517463"/>
            <a:ext cx="13027581" cy="1376124"/>
          </a:xfrm>
          <a:prstGeom prst="rect">
            <a:avLst/>
          </a:prstGeom>
          <a:solidFill>
            <a:srgbClr val="000000">
              <a:alpha val="4000"/>
            </a:srgbClr>
          </a:solidFill>
          <a:ln/>
        </p:spPr>
      </p:sp>
      <p:sp>
        <p:nvSpPr>
          <p:cNvPr id="8" name="Text 6"/>
          <p:cNvSpPr/>
          <p:nvPr/>
        </p:nvSpPr>
        <p:spPr>
          <a:xfrm>
            <a:off x="1028224" y="3661172"/>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Primary Tools</a:t>
            </a:r>
            <a:endParaRPr lang="en-US" sz="1750" dirty="0"/>
          </a:p>
        </p:txBody>
      </p:sp>
      <p:sp>
        <p:nvSpPr>
          <p:cNvPr id="9" name="Text 7"/>
          <p:cNvSpPr/>
          <p:nvPr/>
        </p:nvSpPr>
        <p:spPr>
          <a:xfrm>
            <a:off x="7545824" y="3661172"/>
            <a:ext cx="6056352"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Python, Tkinter for GUI development, Jupyter Notebooks for interactive coding, and GitHub for version control and collaboration.</a:t>
            </a:r>
            <a:endParaRPr lang="en-US" sz="1750" dirty="0"/>
          </a:p>
        </p:txBody>
      </p:sp>
      <p:sp>
        <p:nvSpPr>
          <p:cNvPr id="10" name="Shape 8"/>
          <p:cNvSpPr/>
          <p:nvPr/>
        </p:nvSpPr>
        <p:spPr>
          <a:xfrm>
            <a:off x="801410" y="4893588"/>
            <a:ext cx="13027581" cy="1013222"/>
          </a:xfrm>
          <a:prstGeom prst="rect">
            <a:avLst/>
          </a:prstGeom>
          <a:solidFill>
            <a:srgbClr val="FFFFFF">
              <a:alpha val="4000"/>
            </a:srgbClr>
          </a:solidFill>
          <a:ln/>
        </p:spPr>
      </p:sp>
      <p:sp>
        <p:nvSpPr>
          <p:cNvPr id="11" name="Text 9"/>
          <p:cNvSpPr/>
          <p:nvPr/>
        </p:nvSpPr>
        <p:spPr>
          <a:xfrm>
            <a:off x="1028224" y="5037296"/>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Code &amp; Reports</a:t>
            </a:r>
            <a:endParaRPr lang="en-US" sz="1750" dirty="0"/>
          </a:p>
        </p:txBody>
      </p:sp>
      <p:sp>
        <p:nvSpPr>
          <p:cNvPr id="12" name="Text 10"/>
          <p:cNvSpPr/>
          <p:nvPr/>
        </p:nvSpPr>
        <p:spPr>
          <a:xfrm>
            <a:off x="7545824" y="5037296"/>
            <a:ext cx="6056352"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All lab code, reports, and project documentation are accessible on the shared GitHub repository: [GitHub link].</a:t>
            </a:r>
            <a:endParaRPr lang="en-US" sz="1750" dirty="0"/>
          </a:p>
        </p:txBody>
      </p:sp>
      <p:sp>
        <p:nvSpPr>
          <p:cNvPr id="13" name="Text 11"/>
          <p:cNvSpPr/>
          <p:nvPr/>
        </p:nvSpPr>
        <p:spPr>
          <a:xfrm>
            <a:off x="793790" y="616958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This comprehensive lab component ensures practical experience alongside theoretical knowledge, preparing students for real-world AI challenges.</a:t>
            </a:r>
            <a:endParaRPr lang="en-US" sz="1750" dirty="0"/>
          </a:p>
        </p:txBody>
      </p:sp>
      <p:sp>
        <p:nvSpPr>
          <p:cNvPr id="14" name="Rectangle 13"/>
          <p:cNvSpPr/>
          <p:nvPr/>
        </p:nvSpPr>
        <p:spPr>
          <a:xfrm>
            <a:off x="12478043" y="7779434"/>
            <a:ext cx="2053883" cy="33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717715"/>
            <a:ext cx="7772162"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Skills &amp; Future Applications</a:t>
            </a:r>
            <a:endParaRPr lang="en-US" sz="4450" dirty="0"/>
          </a:p>
        </p:txBody>
      </p:sp>
      <p:pic>
        <p:nvPicPr>
          <p:cNvPr id="3" name="Image 0" descr="preencoded.png"/>
          <p:cNvPicPr>
            <a:picLocks noChangeAspect="1"/>
          </p:cNvPicPr>
          <p:nvPr/>
        </p:nvPicPr>
        <p:blipFill>
          <a:blip r:embed="rId3"/>
          <a:stretch>
            <a:fillRect/>
          </a:stretch>
        </p:blipFill>
        <p:spPr>
          <a:xfrm>
            <a:off x="793790" y="2880122"/>
            <a:ext cx="566976" cy="566976"/>
          </a:xfrm>
          <a:prstGeom prst="rect">
            <a:avLst/>
          </a:prstGeom>
        </p:spPr>
      </p:pic>
      <p:sp>
        <p:nvSpPr>
          <p:cNvPr id="4" name="Text 1"/>
          <p:cNvSpPr/>
          <p:nvPr/>
        </p:nvSpPr>
        <p:spPr>
          <a:xfrm>
            <a:off x="1644253" y="3014782"/>
            <a:ext cx="3085624"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Algorithmic Thinking</a:t>
            </a:r>
            <a:endParaRPr lang="en-US" sz="2200" dirty="0"/>
          </a:p>
        </p:txBody>
      </p:sp>
      <p:sp>
        <p:nvSpPr>
          <p:cNvPr id="5" name="Text 2"/>
          <p:cNvSpPr/>
          <p:nvPr/>
        </p:nvSpPr>
        <p:spPr>
          <a:xfrm>
            <a:off x="1644253" y="3505200"/>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Enhanced abilities in breaking down complex problems and devising efficient, logical solutions.</a:t>
            </a:r>
            <a:endParaRPr lang="en-US" sz="1750" dirty="0"/>
          </a:p>
        </p:txBody>
      </p:sp>
      <p:pic>
        <p:nvPicPr>
          <p:cNvPr id="6" name="Image 1" descr="preencoded.png"/>
          <p:cNvPicPr>
            <a:picLocks noChangeAspect="1"/>
          </p:cNvPicPr>
          <p:nvPr/>
        </p:nvPicPr>
        <p:blipFill>
          <a:blip r:embed="rId4"/>
          <a:stretch>
            <a:fillRect/>
          </a:stretch>
        </p:blipFill>
        <p:spPr>
          <a:xfrm>
            <a:off x="7456884" y="2880122"/>
            <a:ext cx="566976" cy="566976"/>
          </a:xfrm>
          <a:prstGeom prst="rect">
            <a:avLst/>
          </a:prstGeom>
        </p:spPr>
      </p:pic>
      <p:sp>
        <p:nvSpPr>
          <p:cNvPr id="7" name="Text 3"/>
          <p:cNvSpPr/>
          <p:nvPr/>
        </p:nvSpPr>
        <p:spPr>
          <a:xfrm>
            <a:off x="8307348" y="301478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Python AI Coding</a:t>
            </a:r>
            <a:endParaRPr lang="en-US" sz="2200" dirty="0"/>
          </a:p>
        </p:txBody>
      </p:sp>
      <p:sp>
        <p:nvSpPr>
          <p:cNvPr id="8" name="Text 4"/>
          <p:cNvSpPr/>
          <p:nvPr/>
        </p:nvSpPr>
        <p:spPr>
          <a:xfrm>
            <a:off x="8307348" y="3505200"/>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Proficiency in implementing various AI algorithms using Python, a leading language in the field.</a:t>
            </a:r>
            <a:endParaRPr lang="en-US" sz="1750" dirty="0"/>
          </a:p>
        </p:txBody>
      </p:sp>
      <p:pic>
        <p:nvPicPr>
          <p:cNvPr id="9" name="Image 2" descr="preencoded.png"/>
          <p:cNvPicPr>
            <a:picLocks noChangeAspect="1"/>
          </p:cNvPicPr>
          <p:nvPr/>
        </p:nvPicPr>
        <p:blipFill>
          <a:blip r:embed="rId5"/>
          <a:stretch>
            <a:fillRect/>
          </a:stretch>
        </p:blipFill>
        <p:spPr>
          <a:xfrm>
            <a:off x="793790" y="4797981"/>
            <a:ext cx="566976" cy="566976"/>
          </a:xfrm>
          <a:prstGeom prst="rect">
            <a:avLst/>
          </a:prstGeom>
        </p:spPr>
      </p:pic>
      <p:sp>
        <p:nvSpPr>
          <p:cNvPr id="10" name="Text 5"/>
          <p:cNvSpPr/>
          <p:nvPr/>
        </p:nvSpPr>
        <p:spPr>
          <a:xfrm>
            <a:off x="1644253" y="4932640"/>
            <a:ext cx="3414117"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Intelligent Agent Design</a:t>
            </a:r>
            <a:endParaRPr lang="en-US" sz="2200" dirty="0"/>
          </a:p>
        </p:txBody>
      </p:sp>
      <p:sp>
        <p:nvSpPr>
          <p:cNvPr id="11" name="Text 6"/>
          <p:cNvSpPr/>
          <p:nvPr/>
        </p:nvSpPr>
        <p:spPr>
          <a:xfrm>
            <a:off x="1644253" y="5423059"/>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Capability to design and develop sophisticated intelligent agents and engaging AI-powered games.</a:t>
            </a:r>
            <a:endParaRPr lang="en-US" sz="1750" dirty="0"/>
          </a:p>
        </p:txBody>
      </p:sp>
      <p:pic>
        <p:nvPicPr>
          <p:cNvPr id="12" name="Image 3" descr="preencoded.png"/>
          <p:cNvPicPr>
            <a:picLocks noChangeAspect="1"/>
          </p:cNvPicPr>
          <p:nvPr/>
        </p:nvPicPr>
        <p:blipFill>
          <a:blip r:embed="rId6"/>
          <a:stretch>
            <a:fillRect/>
          </a:stretch>
        </p:blipFill>
        <p:spPr>
          <a:xfrm>
            <a:off x="7456884" y="4797981"/>
            <a:ext cx="566976" cy="566976"/>
          </a:xfrm>
          <a:prstGeom prst="rect">
            <a:avLst/>
          </a:prstGeom>
        </p:spPr>
      </p:pic>
      <p:sp>
        <p:nvSpPr>
          <p:cNvPr id="13" name="Text 7"/>
          <p:cNvSpPr/>
          <p:nvPr/>
        </p:nvSpPr>
        <p:spPr>
          <a:xfrm>
            <a:off x="8307348" y="4932640"/>
            <a:ext cx="304740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Real-World Readiness</a:t>
            </a:r>
            <a:endParaRPr lang="en-US" sz="2200" dirty="0"/>
          </a:p>
        </p:txBody>
      </p:sp>
      <p:sp>
        <p:nvSpPr>
          <p:cNvPr id="14" name="Text 8"/>
          <p:cNvSpPr/>
          <p:nvPr/>
        </p:nvSpPr>
        <p:spPr>
          <a:xfrm>
            <a:off x="8307348" y="5423059"/>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Equipped to confidently approach and solve real-world AI projects and challenges across various industries.</a:t>
            </a:r>
            <a:endParaRPr lang="en-US" sz="1750" dirty="0"/>
          </a:p>
        </p:txBody>
      </p:sp>
      <p:sp>
        <p:nvSpPr>
          <p:cNvPr id="15" name="Rectangle 14"/>
          <p:cNvSpPr/>
          <p:nvPr/>
        </p:nvSpPr>
        <p:spPr>
          <a:xfrm>
            <a:off x="12590585" y="7638757"/>
            <a:ext cx="1927273" cy="450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2421772" y="7638757"/>
            <a:ext cx="2096086" cy="450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96835" y="311825"/>
            <a:ext cx="4227552"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What is Artificial Intelligence?</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1400" dirty="0">
                <a:solidFill>
                  <a:srgbClr val="403C4E"/>
                </a:solidFill>
                <a:latin typeface="Open Sans" pitchFamily="34" charset="0"/>
                <a:ea typeface="Open Sans" pitchFamily="34" charset="-122"/>
                <a:cs typeface="Open Sans" pitchFamily="34" charset="-120"/>
              </a:rPr>
              <a:t>Artificial Intelligence (AI) is a transformative field within computer science, dedicated to equipping machines with capabilities traditionally </a:t>
            </a:r>
            <a:endParaRPr lang="en-US" sz="1400" dirty="0" smtClean="0">
              <a:solidFill>
                <a:srgbClr val="403C4E"/>
              </a:solidFill>
              <a:latin typeface="Open Sans" pitchFamily="34" charset="0"/>
              <a:ea typeface="Open Sans" pitchFamily="34" charset="-122"/>
              <a:cs typeface="Open Sans" pitchFamily="34" charset="-120"/>
            </a:endParaRPr>
          </a:p>
          <a:p>
            <a:pPr marL="0" indent="0" algn="l">
              <a:lnSpc>
                <a:spcPts val="1400"/>
              </a:lnSpc>
              <a:buNone/>
            </a:pPr>
            <a:r>
              <a:rPr lang="en-US" sz="1400" dirty="0" smtClean="0">
                <a:solidFill>
                  <a:srgbClr val="403C4E"/>
                </a:solidFill>
                <a:latin typeface="Open Sans" pitchFamily="34" charset="0"/>
                <a:ea typeface="Open Sans" pitchFamily="34" charset="-122"/>
                <a:cs typeface="Open Sans" pitchFamily="34" charset="-120"/>
              </a:rPr>
              <a:t>associated </a:t>
            </a:r>
            <a:r>
              <a:rPr lang="en-US" sz="1400" dirty="0">
                <a:solidFill>
                  <a:srgbClr val="403C4E"/>
                </a:solidFill>
                <a:latin typeface="Open Sans" pitchFamily="34" charset="0"/>
                <a:ea typeface="Open Sans" pitchFamily="34" charset="-122"/>
                <a:cs typeface="Open Sans" pitchFamily="34" charset="-120"/>
              </a:rPr>
              <a:t>with human intellect. This includes learning, problem-solving, decision-making, and pattern recognition</a:t>
            </a:r>
            <a:r>
              <a:rPr lang="en-US" sz="1400" dirty="0" smtClean="0">
                <a:solidFill>
                  <a:srgbClr val="403C4E"/>
                </a:solidFill>
                <a:latin typeface="Open Sans" pitchFamily="34" charset="0"/>
                <a:ea typeface="Open Sans" pitchFamily="34" charset="-122"/>
                <a:cs typeface="Open Sans" pitchFamily="34" charset="-120"/>
              </a:rPr>
              <a:t>.</a:t>
            </a:r>
          </a:p>
          <a:p>
            <a:pPr marL="0" indent="0" algn="l">
              <a:lnSpc>
                <a:spcPts val="1400"/>
              </a:lnSpc>
              <a:buNone/>
            </a:pPr>
            <a:endParaRPr lang="en-US" sz="1400" dirty="0">
              <a:solidFill>
                <a:srgbClr val="403C4E"/>
              </a:solidFill>
              <a:latin typeface="Open Sans" pitchFamily="34" charset="0"/>
              <a:ea typeface="Open Sans" pitchFamily="34" charset="-122"/>
              <a:cs typeface="Open Sans" pitchFamily="34" charset="-120"/>
            </a:endParaRPr>
          </a:p>
          <a:p>
            <a:pPr marL="0" indent="0" algn="l">
              <a:lnSpc>
                <a:spcPts val="1400"/>
              </a:lnSpc>
              <a:buNone/>
            </a:pPr>
            <a:endParaRPr lang="en-US" sz="1400" dirty="0" smtClean="0">
              <a:solidFill>
                <a:srgbClr val="403C4E"/>
              </a:solidFill>
              <a:latin typeface="Open Sans" pitchFamily="34" charset="0"/>
              <a:ea typeface="Open Sans" pitchFamily="34" charset="-122"/>
              <a:cs typeface="Open Sans" pitchFamily="34" charset="-120"/>
            </a:endParaRPr>
          </a:p>
          <a:p>
            <a:pPr marL="0" indent="0" algn="l">
              <a:lnSpc>
                <a:spcPts val="1400"/>
              </a:lnSpc>
              <a:buNone/>
            </a:pPr>
            <a:endParaRPr lang="en-US" sz="1400" dirty="0"/>
          </a:p>
        </p:txBody>
      </p:sp>
      <p:sp>
        <p:nvSpPr>
          <p:cNvPr id="4" name="Text 2"/>
          <p:cNvSpPr/>
          <p:nvPr/>
        </p:nvSpPr>
        <p:spPr>
          <a:xfrm>
            <a:off x="396835" y="1492448"/>
            <a:ext cx="3030855" cy="177165"/>
          </a:xfrm>
          <a:prstGeom prst="rect">
            <a:avLst/>
          </a:prstGeom>
          <a:noFill/>
          <a:ln/>
        </p:spPr>
        <p:txBody>
          <a:bodyPr wrap="none" lIns="0" tIns="0" rIns="0" bIns="0" rtlCol="0" anchor="t"/>
          <a:lstStyle/>
          <a:p>
            <a:pPr marL="0" indent="0" algn="l">
              <a:lnSpc>
                <a:spcPts val="1350"/>
              </a:lnSpc>
              <a:buNone/>
            </a:pPr>
            <a:r>
              <a:rPr lang="en-US" sz="1200" b="1" dirty="0">
                <a:solidFill>
                  <a:srgbClr val="403C4E"/>
                </a:solidFill>
                <a:latin typeface="Open Sans" charset="0"/>
                <a:ea typeface="Open Sans" charset="0"/>
                <a:cs typeface="Open Sans" charset="0"/>
              </a:rPr>
              <a:t>Practical Application: </a:t>
            </a:r>
            <a:r>
              <a:rPr lang="en-US" sz="1600" b="1" dirty="0">
                <a:solidFill>
                  <a:srgbClr val="403C4E"/>
                </a:solidFill>
                <a:latin typeface="Open Sans" charset="0"/>
                <a:ea typeface="Open Sans" charset="0"/>
                <a:cs typeface="Open Sans" charset="0"/>
              </a:rPr>
              <a:t>Autonomous</a:t>
            </a:r>
            <a:r>
              <a:rPr lang="en-US" sz="1200" b="1" dirty="0">
                <a:solidFill>
                  <a:srgbClr val="403C4E"/>
                </a:solidFill>
                <a:latin typeface="Open Sans" charset="0"/>
                <a:ea typeface="Open Sans" charset="0"/>
                <a:cs typeface="Open Sans" charset="0"/>
              </a:rPr>
              <a:t> Vehicles</a:t>
            </a:r>
            <a:endParaRPr lang="en-US" sz="1200" b="1" dirty="0">
              <a:latin typeface="Open Sans" charset="0"/>
              <a:ea typeface="Open Sans" charset="0"/>
              <a:cs typeface="Open Sans" charset="0"/>
            </a:endParaRPr>
          </a:p>
        </p:txBody>
      </p:sp>
      <p:sp>
        <p:nvSpPr>
          <p:cNvPr id="5" name="Text 3"/>
          <p:cNvSpPr/>
          <p:nvPr/>
        </p:nvSpPr>
        <p:spPr>
          <a:xfrm>
            <a:off x="396833" y="1844946"/>
            <a:ext cx="6794063" cy="725805"/>
          </a:xfrm>
          <a:prstGeom prst="rect">
            <a:avLst/>
          </a:prstGeom>
          <a:noFill/>
          <a:ln/>
        </p:spPr>
        <p:txBody>
          <a:bodyPr wrap="square" lIns="0" tIns="0" rIns="0" bIns="0" rtlCol="0" anchor="t"/>
          <a:lstStyle/>
          <a:p>
            <a:r>
              <a:rPr lang="en-US" sz="1400" dirty="0">
                <a:solidFill>
                  <a:srgbClr val="403C4E"/>
                </a:solidFill>
                <a:latin typeface="Open Sans" charset="0"/>
                <a:ea typeface="Open Sans" charset="0"/>
                <a:cs typeface="Open Sans" charset="0"/>
              </a:rPr>
              <a:t>Self-driving cars exemplify AI in action. They leverage advanced AI algorithms to comprehend their surroundings, interpret complex data, anticipate movements, and make instantaneous driving decisions. These systems are continuously learning to optimize routes, skillfully avoid obstacles, and adapt to diverse conditions, thereby enhancing safety and efficiency in transportation.</a:t>
            </a:r>
            <a:endParaRPr lang="en-US" sz="1400" dirty="0">
              <a:latin typeface="Open Sans" charset="0"/>
              <a:ea typeface="Open Sans" charset="0"/>
              <a:cs typeface="Open Sans" charset="0"/>
            </a:endParaRPr>
          </a:p>
        </p:txBody>
      </p:sp>
      <p:pic>
        <p:nvPicPr>
          <p:cNvPr id="6" name="Image 0" descr="preencoded.png"/>
          <p:cNvPicPr>
            <a:picLocks noChangeAspect="1"/>
          </p:cNvPicPr>
          <p:nvPr/>
        </p:nvPicPr>
        <p:blipFill>
          <a:blip r:embed="rId3"/>
          <a:stretch>
            <a:fillRect/>
          </a:stretch>
        </p:blipFill>
        <p:spPr>
          <a:xfrm>
            <a:off x="7703140" y="1317816"/>
            <a:ext cx="5355895" cy="5355895"/>
          </a:xfrm>
          <a:prstGeom prst="rect">
            <a:avLst/>
          </a:prstGeom>
        </p:spPr>
      </p:pic>
      <p:sp>
        <p:nvSpPr>
          <p:cNvPr id="7" name="Text 4"/>
          <p:cNvSpPr/>
          <p:nvPr/>
        </p:nvSpPr>
        <p:spPr>
          <a:xfrm>
            <a:off x="396833" y="3131517"/>
            <a:ext cx="2465189" cy="283488"/>
          </a:xfrm>
          <a:prstGeom prst="rect">
            <a:avLst/>
          </a:prstGeom>
          <a:noFill/>
          <a:ln/>
        </p:spPr>
        <p:txBody>
          <a:bodyPr wrap="none" lIns="0" tIns="0" rIns="0" bIns="0" rtlCol="0" anchor="t"/>
          <a:lstStyle/>
          <a:p>
            <a:pPr marL="0" indent="0" algn="l">
              <a:lnSpc>
                <a:spcPts val="2200"/>
              </a:lnSpc>
              <a:buNone/>
            </a:pPr>
            <a:r>
              <a:rPr lang="en-US" sz="1750" b="1" dirty="0">
                <a:solidFill>
                  <a:srgbClr val="403C4E"/>
                </a:solidFill>
                <a:latin typeface="Merriweather Bold" pitchFamily="34" charset="0"/>
                <a:ea typeface="Merriweather Bold" pitchFamily="34" charset="-122"/>
                <a:cs typeface="Merriweather Bold" pitchFamily="34" charset="-120"/>
              </a:rPr>
              <a:t>Key Applications of AI</a:t>
            </a:r>
            <a:endParaRPr lang="en-US" sz="1750" dirty="0"/>
          </a:p>
        </p:txBody>
      </p:sp>
      <p:pic>
        <p:nvPicPr>
          <p:cNvPr id="8" name="Image 1" descr="preencoded.png"/>
          <p:cNvPicPr>
            <a:picLocks noChangeAspect="1"/>
          </p:cNvPicPr>
          <p:nvPr/>
        </p:nvPicPr>
        <p:blipFill>
          <a:blip r:embed="rId4"/>
          <a:stretch>
            <a:fillRect/>
          </a:stretch>
        </p:blipFill>
        <p:spPr>
          <a:xfrm>
            <a:off x="370102" y="3670809"/>
            <a:ext cx="283488" cy="283488"/>
          </a:xfrm>
          <a:prstGeom prst="rect">
            <a:avLst/>
          </a:prstGeom>
        </p:spPr>
      </p:pic>
      <p:sp>
        <p:nvSpPr>
          <p:cNvPr id="9" name="Text 5"/>
          <p:cNvSpPr/>
          <p:nvPr/>
        </p:nvSpPr>
        <p:spPr>
          <a:xfrm>
            <a:off x="370102" y="4095981"/>
            <a:ext cx="1566029" cy="177165"/>
          </a:xfrm>
          <a:prstGeom prst="rect">
            <a:avLst/>
          </a:prstGeom>
          <a:noFill/>
          <a:ln/>
        </p:spPr>
        <p:txBody>
          <a:bodyPr wrap="none" lIns="0" tIns="0" rIns="0" bIns="0" rtlCol="0" anchor="t"/>
          <a:lstStyle/>
          <a:p>
            <a:pPr marL="0" indent="0" algn="l">
              <a:lnSpc>
                <a:spcPts val="1350"/>
              </a:lnSpc>
              <a:buNone/>
            </a:pPr>
            <a:r>
              <a:rPr lang="en-US" sz="1200" b="1" dirty="0">
                <a:solidFill>
                  <a:srgbClr val="403C4E"/>
                </a:solidFill>
                <a:latin typeface="Merriweather Bold" pitchFamily="34" charset="0"/>
                <a:ea typeface="Merriweather Bold" pitchFamily="34" charset="-122"/>
                <a:cs typeface="Merriweather Bold" pitchFamily="34" charset="-120"/>
              </a:rPr>
              <a:t>Healthcare Innovation</a:t>
            </a:r>
            <a:endParaRPr lang="en-US" sz="1200" dirty="0"/>
          </a:p>
        </p:txBody>
      </p:sp>
      <p:sp>
        <p:nvSpPr>
          <p:cNvPr id="10" name="Text 6"/>
          <p:cNvSpPr/>
          <p:nvPr/>
        </p:nvSpPr>
        <p:spPr>
          <a:xfrm>
            <a:off x="370102" y="4341131"/>
            <a:ext cx="6156689" cy="362903"/>
          </a:xfrm>
          <a:prstGeom prst="rect">
            <a:avLst/>
          </a:prstGeom>
          <a:noFill/>
          <a:ln/>
        </p:spPr>
        <p:txBody>
          <a:bodyPr wrap="square" lIns="0" tIns="0" rIns="0" bIns="0" rtlCol="0" anchor="t"/>
          <a:lstStyle/>
          <a:p>
            <a:pPr marL="0" indent="0" algn="l">
              <a:buNone/>
            </a:pPr>
            <a:r>
              <a:rPr lang="en-US" sz="1200" dirty="0">
                <a:solidFill>
                  <a:srgbClr val="403C4E"/>
                </a:solidFill>
                <a:latin typeface="Open Sans" pitchFamily="34" charset="0"/>
                <a:ea typeface="Open Sans" pitchFamily="34" charset="-122"/>
                <a:cs typeface="Open Sans" pitchFamily="34" charset="-120"/>
              </a:rPr>
              <a:t>AI is revolutionizing healthcare, aiding in precise disease diagnosis, accelerating drug discovery, enabling personalized treatment plans, and powering advanced robotic surgeries. This dramatically improves patient outcomes and care delivery.</a:t>
            </a:r>
            <a:endParaRPr lang="en-US" sz="1200" dirty="0"/>
          </a:p>
        </p:txBody>
      </p:sp>
      <p:pic>
        <p:nvPicPr>
          <p:cNvPr id="11" name="Image 2" descr="preencoded.png"/>
          <p:cNvPicPr>
            <a:picLocks noChangeAspect="1"/>
          </p:cNvPicPr>
          <p:nvPr/>
        </p:nvPicPr>
        <p:blipFill>
          <a:blip r:embed="rId5"/>
          <a:stretch>
            <a:fillRect/>
          </a:stretch>
        </p:blipFill>
        <p:spPr>
          <a:xfrm>
            <a:off x="337006" y="6390223"/>
            <a:ext cx="283488" cy="283488"/>
          </a:xfrm>
          <a:prstGeom prst="rect">
            <a:avLst/>
          </a:prstGeom>
        </p:spPr>
      </p:pic>
      <p:sp>
        <p:nvSpPr>
          <p:cNvPr id="12" name="Text 7"/>
          <p:cNvSpPr/>
          <p:nvPr/>
        </p:nvSpPr>
        <p:spPr>
          <a:xfrm>
            <a:off x="337006" y="6815395"/>
            <a:ext cx="2173605" cy="177165"/>
          </a:xfrm>
          <a:prstGeom prst="rect">
            <a:avLst/>
          </a:prstGeom>
          <a:noFill/>
          <a:ln/>
        </p:spPr>
        <p:txBody>
          <a:bodyPr wrap="none" lIns="0" tIns="0" rIns="0" bIns="0" rtlCol="0" anchor="t"/>
          <a:lstStyle/>
          <a:p>
            <a:pPr marL="0" indent="0" algn="l">
              <a:lnSpc>
                <a:spcPts val="1350"/>
              </a:lnSpc>
              <a:buNone/>
            </a:pPr>
            <a:r>
              <a:rPr lang="en-US" sz="1100" b="1" dirty="0">
                <a:solidFill>
                  <a:srgbClr val="403C4E"/>
                </a:solidFill>
                <a:latin typeface="Merriweather Bold" pitchFamily="34" charset="0"/>
                <a:ea typeface="Merriweather Bold" pitchFamily="34" charset="-122"/>
                <a:cs typeface="Merriweather Bold" pitchFamily="34" charset="-120"/>
              </a:rPr>
              <a:t>Financial Sector </a:t>
            </a:r>
            <a:r>
              <a:rPr lang="en-US" sz="1200" b="1" dirty="0">
                <a:solidFill>
                  <a:srgbClr val="403C4E"/>
                </a:solidFill>
                <a:latin typeface="Merriweather Bold" pitchFamily="34" charset="0"/>
                <a:ea typeface="Merriweather Bold" pitchFamily="34" charset="-122"/>
                <a:cs typeface="Merriweather Bold" pitchFamily="34" charset="-120"/>
              </a:rPr>
              <a:t>Augmentation</a:t>
            </a:r>
            <a:endParaRPr lang="en-US" sz="1200" dirty="0"/>
          </a:p>
        </p:txBody>
      </p:sp>
      <p:sp>
        <p:nvSpPr>
          <p:cNvPr id="13" name="Text 8"/>
          <p:cNvSpPr/>
          <p:nvPr/>
        </p:nvSpPr>
        <p:spPr>
          <a:xfrm>
            <a:off x="337007" y="7176154"/>
            <a:ext cx="5219732" cy="362903"/>
          </a:xfrm>
          <a:prstGeom prst="rect">
            <a:avLst/>
          </a:prstGeom>
          <a:noFill/>
          <a:ln/>
        </p:spPr>
        <p:txBody>
          <a:bodyPr wrap="square" lIns="0" tIns="0" rIns="0" bIns="0" rtlCol="0" anchor="t"/>
          <a:lstStyle/>
          <a:p>
            <a:pPr marL="0" indent="0" algn="l">
              <a:buNone/>
            </a:pPr>
            <a:r>
              <a:rPr lang="en-US" sz="1200" dirty="0">
                <a:solidFill>
                  <a:srgbClr val="403C4E"/>
                </a:solidFill>
                <a:latin typeface="Open Sans" pitchFamily="34" charset="0"/>
                <a:ea typeface="Open Sans" pitchFamily="34" charset="-122"/>
                <a:cs typeface="Open Sans" pitchFamily="34" charset="-120"/>
              </a:rPr>
              <a:t>In finance, AI is indispensable for robust fraud detection, sophisticated algorithmic trading strategies, accurate credit scoring, and superior customer service. It significantly boosts operational efficiency and strengthens security measures.</a:t>
            </a:r>
            <a:endParaRPr lang="en-US" sz="1200" dirty="0"/>
          </a:p>
        </p:txBody>
      </p:sp>
      <p:pic>
        <p:nvPicPr>
          <p:cNvPr id="14" name="Image 3" descr="preencoded.png"/>
          <p:cNvPicPr>
            <a:picLocks noChangeAspect="1"/>
          </p:cNvPicPr>
          <p:nvPr/>
        </p:nvPicPr>
        <p:blipFill>
          <a:blip r:embed="rId6"/>
          <a:stretch>
            <a:fillRect/>
          </a:stretch>
        </p:blipFill>
        <p:spPr>
          <a:xfrm>
            <a:off x="370102" y="4987521"/>
            <a:ext cx="283488" cy="283488"/>
          </a:xfrm>
          <a:prstGeom prst="rect">
            <a:avLst/>
          </a:prstGeom>
        </p:spPr>
      </p:pic>
      <p:sp>
        <p:nvSpPr>
          <p:cNvPr id="15" name="Text 9"/>
          <p:cNvSpPr/>
          <p:nvPr/>
        </p:nvSpPr>
        <p:spPr>
          <a:xfrm>
            <a:off x="370102" y="5412693"/>
            <a:ext cx="1730573" cy="177165"/>
          </a:xfrm>
          <a:prstGeom prst="rect">
            <a:avLst/>
          </a:prstGeom>
          <a:noFill/>
          <a:ln/>
        </p:spPr>
        <p:txBody>
          <a:bodyPr wrap="none" lIns="0" tIns="0" rIns="0" bIns="0" rtlCol="0" anchor="t"/>
          <a:lstStyle/>
          <a:p>
            <a:pPr marL="0" indent="0" algn="l">
              <a:lnSpc>
                <a:spcPts val="1350"/>
              </a:lnSpc>
              <a:buNone/>
            </a:pPr>
            <a:r>
              <a:rPr lang="en-US" sz="1100" b="1" dirty="0">
                <a:solidFill>
                  <a:srgbClr val="403C4E"/>
                </a:solidFill>
                <a:latin typeface="Merriweather Bold" pitchFamily="34" charset="0"/>
                <a:ea typeface="Merriweather Bold" pitchFamily="34" charset="-122"/>
                <a:cs typeface="Merriweather Bold" pitchFamily="34" charset="-120"/>
              </a:rPr>
              <a:t>Transforming </a:t>
            </a:r>
            <a:r>
              <a:rPr lang="en-US" sz="1200" b="1" dirty="0">
                <a:solidFill>
                  <a:srgbClr val="403C4E"/>
                </a:solidFill>
                <a:latin typeface="Merriweather Bold" pitchFamily="34" charset="0"/>
                <a:ea typeface="Merriweather Bold" pitchFamily="34" charset="-122"/>
                <a:cs typeface="Merriweather Bold" pitchFamily="34" charset="-120"/>
              </a:rPr>
              <a:t>Education</a:t>
            </a:r>
            <a:endParaRPr lang="en-US" sz="1200" dirty="0"/>
          </a:p>
        </p:txBody>
      </p:sp>
      <p:sp>
        <p:nvSpPr>
          <p:cNvPr id="16" name="Text 10"/>
          <p:cNvSpPr/>
          <p:nvPr/>
        </p:nvSpPr>
        <p:spPr>
          <a:xfrm>
            <a:off x="370102" y="5657843"/>
            <a:ext cx="6156689" cy="362903"/>
          </a:xfrm>
          <a:prstGeom prst="rect">
            <a:avLst/>
          </a:prstGeom>
          <a:noFill/>
          <a:ln/>
        </p:spPr>
        <p:txBody>
          <a:bodyPr wrap="square" lIns="0" tIns="0" rIns="0" bIns="0" rtlCol="0" anchor="t"/>
          <a:lstStyle/>
          <a:p>
            <a:pPr marL="0" indent="0" algn="l">
              <a:buNone/>
            </a:pPr>
            <a:r>
              <a:rPr lang="en-US" sz="1200" dirty="0">
                <a:solidFill>
                  <a:srgbClr val="403C4E"/>
                </a:solidFill>
                <a:latin typeface="Open Sans" pitchFamily="34" charset="0"/>
                <a:ea typeface="Open Sans" pitchFamily="34" charset="-122"/>
                <a:cs typeface="Open Sans" pitchFamily="34" charset="-120"/>
              </a:rPr>
              <a:t>AI is reshaping education through personalized learning experiences, automated assessment and grading systems, and intelligent tutoring platforms. These innovations adapt dynamically to individual student needs, fostering more effective learning.</a:t>
            </a:r>
            <a:endParaRPr lang="en-US" sz="1200" dirty="0"/>
          </a:p>
        </p:txBody>
      </p:sp>
      <p:pic>
        <p:nvPicPr>
          <p:cNvPr id="17" name="Image 4" descr="preencoded.png"/>
          <p:cNvPicPr>
            <a:picLocks noChangeAspect="1"/>
          </p:cNvPicPr>
          <p:nvPr/>
        </p:nvPicPr>
        <p:blipFill>
          <a:blip r:embed="rId7"/>
          <a:stretch>
            <a:fillRect/>
          </a:stretch>
        </p:blipFill>
        <p:spPr>
          <a:xfrm>
            <a:off x="6698967" y="6467001"/>
            <a:ext cx="283488" cy="283488"/>
          </a:xfrm>
          <a:prstGeom prst="rect">
            <a:avLst/>
          </a:prstGeom>
        </p:spPr>
      </p:pic>
      <p:sp>
        <p:nvSpPr>
          <p:cNvPr id="18" name="Text 11"/>
          <p:cNvSpPr/>
          <p:nvPr/>
        </p:nvSpPr>
        <p:spPr>
          <a:xfrm>
            <a:off x="6698967" y="6845262"/>
            <a:ext cx="2008346" cy="177165"/>
          </a:xfrm>
          <a:prstGeom prst="rect">
            <a:avLst/>
          </a:prstGeom>
          <a:noFill/>
          <a:ln/>
        </p:spPr>
        <p:txBody>
          <a:bodyPr wrap="none" lIns="0" tIns="0" rIns="0" bIns="0" rtlCol="0" anchor="t"/>
          <a:lstStyle/>
          <a:p>
            <a:pPr marL="0" indent="0" algn="l">
              <a:lnSpc>
                <a:spcPts val="1350"/>
              </a:lnSpc>
              <a:buNone/>
            </a:pPr>
            <a:r>
              <a:rPr lang="en-US" sz="1100" b="1" dirty="0">
                <a:solidFill>
                  <a:srgbClr val="403C4E"/>
                </a:solidFill>
                <a:latin typeface="Merriweather Bold" pitchFamily="34" charset="0"/>
                <a:ea typeface="Merriweather Bold" pitchFamily="34" charset="-122"/>
                <a:cs typeface="Merriweather Bold" pitchFamily="34" charset="-120"/>
              </a:rPr>
              <a:t>Advanced </a:t>
            </a:r>
            <a:r>
              <a:rPr lang="en-US" sz="1200" b="1" dirty="0">
                <a:solidFill>
                  <a:srgbClr val="403C4E"/>
                </a:solidFill>
                <a:latin typeface="Merriweather Bold" pitchFamily="34" charset="0"/>
                <a:ea typeface="Merriweather Bold" pitchFamily="34" charset="-122"/>
                <a:cs typeface="Merriweather Bold" pitchFamily="34" charset="-120"/>
              </a:rPr>
              <a:t>Smart</a:t>
            </a:r>
            <a:r>
              <a:rPr lang="en-US" sz="1100" b="1" dirty="0">
                <a:solidFill>
                  <a:srgbClr val="403C4E"/>
                </a:solidFill>
                <a:latin typeface="Merriweather Bold" pitchFamily="34" charset="0"/>
                <a:ea typeface="Merriweather Bold" pitchFamily="34" charset="-122"/>
                <a:cs typeface="Merriweather Bold" pitchFamily="34" charset="-120"/>
              </a:rPr>
              <a:t> Automation</a:t>
            </a:r>
            <a:endParaRPr lang="en-US" sz="1100" dirty="0"/>
          </a:p>
        </p:txBody>
      </p:sp>
      <p:sp>
        <p:nvSpPr>
          <p:cNvPr id="19" name="Text 12"/>
          <p:cNvSpPr/>
          <p:nvPr/>
        </p:nvSpPr>
        <p:spPr>
          <a:xfrm>
            <a:off x="6698967" y="7176154"/>
            <a:ext cx="6847523" cy="544354"/>
          </a:xfrm>
          <a:prstGeom prst="rect">
            <a:avLst/>
          </a:prstGeom>
          <a:noFill/>
          <a:ln/>
        </p:spPr>
        <p:txBody>
          <a:bodyPr wrap="square" lIns="0" tIns="0" rIns="0" bIns="0" rtlCol="0" anchor="t"/>
          <a:lstStyle/>
          <a:p>
            <a:pPr marL="0" indent="0" algn="l">
              <a:buNone/>
            </a:pPr>
            <a:r>
              <a:rPr lang="en-US" sz="1200" dirty="0">
                <a:solidFill>
                  <a:srgbClr val="403C4E"/>
                </a:solidFill>
                <a:latin typeface="Open Sans" pitchFamily="34" charset="0"/>
                <a:ea typeface="Open Sans" pitchFamily="34" charset="-122"/>
                <a:cs typeface="Open Sans" pitchFamily="34" charset="-120"/>
              </a:rPr>
              <a:t>AI underpins intelligent automation across various domains, from smart home assistants to industrial robots. It optimizes complex supply chains, refines energy grid management, and enhances overall productivity in both domestic and industrial settings.</a:t>
            </a:r>
            <a:endParaRPr lang="en-US" sz="1200" dirty="0"/>
          </a:p>
        </p:txBody>
      </p:sp>
      <p:sp>
        <p:nvSpPr>
          <p:cNvPr id="20" name="Rectangle 19"/>
          <p:cNvSpPr/>
          <p:nvPr/>
        </p:nvSpPr>
        <p:spPr>
          <a:xfrm>
            <a:off x="12745329" y="7720508"/>
            <a:ext cx="1772529" cy="396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65496"/>
          </a:xfrm>
          <a:prstGeom prst="rect">
            <a:avLst/>
          </a:prstGeom>
        </p:spPr>
      </p:pic>
      <p:sp>
        <p:nvSpPr>
          <p:cNvPr id="3" name="Text 0"/>
          <p:cNvSpPr/>
          <p:nvPr/>
        </p:nvSpPr>
        <p:spPr>
          <a:xfrm>
            <a:off x="578287" y="2780824"/>
            <a:ext cx="3304818" cy="413147"/>
          </a:xfrm>
          <a:prstGeom prst="rect">
            <a:avLst/>
          </a:prstGeom>
          <a:noFill/>
          <a:ln/>
        </p:spPr>
        <p:txBody>
          <a:bodyPr wrap="none" lIns="0" tIns="0" rIns="0" bIns="0" rtlCol="0" anchor="t"/>
          <a:lstStyle/>
          <a:p>
            <a:pPr marL="0" indent="0" algn="l">
              <a:lnSpc>
                <a:spcPts val="3250"/>
              </a:lnSpc>
              <a:buNone/>
            </a:pPr>
            <a:r>
              <a:rPr lang="en-US" sz="2600" b="1" dirty="0">
                <a:solidFill>
                  <a:srgbClr val="403C4E"/>
                </a:solidFill>
                <a:latin typeface="Merriweather Bold" pitchFamily="34" charset="0"/>
                <a:ea typeface="Merriweather Bold" pitchFamily="34" charset="-122"/>
                <a:cs typeface="Merriweather Bold" pitchFamily="34" charset="-120"/>
              </a:rPr>
              <a:t>A Brief History of AI</a:t>
            </a:r>
            <a:endParaRPr lang="en-US" sz="2600" dirty="0"/>
          </a:p>
        </p:txBody>
      </p:sp>
      <p:sp>
        <p:nvSpPr>
          <p:cNvPr id="4" name="Shape 1"/>
          <p:cNvSpPr/>
          <p:nvPr/>
        </p:nvSpPr>
        <p:spPr>
          <a:xfrm>
            <a:off x="578287" y="3565684"/>
            <a:ext cx="6535341" cy="1643896"/>
          </a:xfrm>
          <a:prstGeom prst="roundRect">
            <a:avLst>
              <a:gd name="adj" fmla="val 6675"/>
            </a:avLst>
          </a:prstGeom>
          <a:noFill/>
          <a:ln w="22860">
            <a:solidFill>
              <a:srgbClr val="E5BEB2"/>
            </a:solidFill>
            <a:prstDash val="solid"/>
          </a:ln>
        </p:spPr>
      </p:sp>
      <p:sp>
        <p:nvSpPr>
          <p:cNvPr id="5" name="Shape 2"/>
          <p:cNvSpPr/>
          <p:nvPr/>
        </p:nvSpPr>
        <p:spPr>
          <a:xfrm>
            <a:off x="555427" y="3565684"/>
            <a:ext cx="91440" cy="1643896"/>
          </a:xfrm>
          <a:prstGeom prst="roundRect">
            <a:avLst>
              <a:gd name="adj" fmla="val 75900"/>
            </a:avLst>
          </a:prstGeom>
          <a:solidFill>
            <a:srgbClr val="FFAD94"/>
          </a:solidFill>
          <a:ln/>
        </p:spPr>
      </p:sp>
      <p:sp>
        <p:nvSpPr>
          <p:cNvPr id="6" name="Text 3"/>
          <p:cNvSpPr/>
          <p:nvPr/>
        </p:nvSpPr>
        <p:spPr>
          <a:xfrm>
            <a:off x="834866" y="3753683"/>
            <a:ext cx="2608183" cy="309801"/>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1950s: Birth of a Field</a:t>
            </a:r>
            <a:endParaRPr lang="en-US" sz="1950" dirty="0"/>
          </a:p>
        </p:txBody>
      </p:sp>
      <p:sp>
        <p:nvSpPr>
          <p:cNvPr id="7" name="Text 4"/>
          <p:cNvSpPr/>
          <p:nvPr/>
        </p:nvSpPr>
        <p:spPr>
          <a:xfrm>
            <a:off x="834866" y="4228624"/>
            <a:ext cx="6090761" cy="792956"/>
          </a:xfrm>
          <a:prstGeom prst="rect">
            <a:avLst/>
          </a:prstGeom>
          <a:noFill/>
          <a:ln/>
        </p:spPr>
        <p:txBody>
          <a:bodyPr wrap="square" lIns="0" tIns="0" rIns="0" bIns="0" rtlCol="0" anchor="t"/>
          <a:lstStyle/>
          <a:p>
            <a:pPr marL="0" indent="0" algn="l">
              <a:lnSpc>
                <a:spcPts val="2050"/>
              </a:lnSpc>
              <a:buNone/>
            </a:pPr>
            <a:r>
              <a:rPr lang="en-US" sz="1300" dirty="0">
                <a:solidFill>
                  <a:srgbClr val="403C4E"/>
                </a:solidFill>
                <a:latin typeface="Open Sans" pitchFamily="34" charset="0"/>
                <a:ea typeface="Open Sans" pitchFamily="34" charset="-122"/>
                <a:cs typeface="Open Sans" pitchFamily="34" charset="-120"/>
              </a:rPr>
              <a:t>John McCarthy coined "Artificial Intelligence" in 1956 at the Dartmouth Conference. Alan Turing's theoretical work, including the Turing Test, laid groundwork, and early programs showed basic problem-solving.</a:t>
            </a:r>
            <a:endParaRPr lang="en-US" sz="1300" dirty="0"/>
          </a:p>
        </p:txBody>
      </p:sp>
      <p:sp>
        <p:nvSpPr>
          <p:cNvPr id="8" name="Shape 5"/>
          <p:cNvSpPr/>
          <p:nvPr/>
        </p:nvSpPr>
        <p:spPr>
          <a:xfrm>
            <a:off x="578287" y="5374719"/>
            <a:ext cx="6535341" cy="1643896"/>
          </a:xfrm>
          <a:prstGeom prst="roundRect">
            <a:avLst>
              <a:gd name="adj" fmla="val 6675"/>
            </a:avLst>
          </a:prstGeom>
          <a:noFill/>
          <a:ln w="22860">
            <a:solidFill>
              <a:srgbClr val="E5BEB2"/>
            </a:solidFill>
            <a:prstDash val="solid"/>
          </a:ln>
        </p:spPr>
      </p:sp>
      <p:sp>
        <p:nvSpPr>
          <p:cNvPr id="9" name="Shape 6"/>
          <p:cNvSpPr/>
          <p:nvPr/>
        </p:nvSpPr>
        <p:spPr>
          <a:xfrm>
            <a:off x="555427" y="5374719"/>
            <a:ext cx="91440" cy="1643896"/>
          </a:xfrm>
          <a:prstGeom prst="roundRect">
            <a:avLst>
              <a:gd name="adj" fmla="val 75900"/>
            </a:avLst>
          </a:prstGeom>
          <a:solidFill>
            <a:srgbClr val="FFAD94"/>
          </a:solidFill>
          <a:ln/>
        </p:spPr>
      </p:sp>
      <p:sp>
        <p:nvSpPr>
          <p:cNvPr id="10" name="Text 7"/>
          <p:cNvSpPr/>
          <p:nvPr/>
        </p:nvSpPr>
        <p:spPr>
          <a:xfrm>
            <a:off x="834866" y="5562719"/>
            <a:ext cx="4837628" cy="309801"/>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1960s-70s: Symbolic AI &amp; Early Systems</a:t>
            </a:r>
            <a:endParaRPr lang="en-US" sz="1950" dirty="0"/>
          </a:p>
        </p:txBody>
      </p:sp>
      <p:sp>
        <p:nvSpPr>
          <p:cNvPr id="11" name="Text 8"/>
          <p:cNvSpPr/>
          <p:nvPr/>
        </p:nvSpPr>
        <p:spPr>
          <a:xfrm>
            <a:off x="834866" y="6037659"/>
            <a:ext cx="6090761" cy="792956"/>
          </a:xfrm>
          <a:prstGeom prst="rect">
            <a:avLst/>
          </a:prstGeom>
          <a:noFill/>
          <a:ln/>
        </p:spPr>
        <p:txBody>
          <a:bodyPr wrap="square" lIns="0" tIns="0" rIns="0" bIns="0" rtlCol="0" anchor="t"/>
          <a:lstStyle/>
          <a:p>
            <a:pPr marL="0" indent="0" algn="l">
              <a:lnSpc>
                <a:spcPts val="2050"/>
              </a:lnSpc>
              <a:buNone/>
            </a:pPr>
            <a:r>
              <a:rPr lang="en-US" sz="1300" dirty="0">
                <a:solidFill>
                  <a:srgbClr val="403C4E"/>
                </a:solidFill>
                <a:latin typeface="Open Sans" pitchFamily="34" charset="0"/>
                <a:ea typeface="Open Sans" pitchFamily="34" charset="-122"/>
                <a:cs typeface="Open Sans" pitchFamily="34" charset="-120"/>
              </a:rPr>
              <a:t>Research focused on symbolic AI, developing expert systems (e.g., MYCIN) and early NLP programs (ELIZA). Despite progress, over-optimistic predictions led to the first "AI Winter."</a:t>
            </a:r>
            <a:endParaRPr lang="en-US" sz="1300" dirty="0"/>
          </a:p>
        </p:txBody>
      </p:sp>
      <p:sp>
        <p:nvSpPr>
          <p:cNvPr id="12" name="Shape 9"/>
          <p:cNvSpPr/>
          <p:nvPr/>
        </p:nvSpPr>
        <p:spPr>
          <a:xfrm>
            <a:off x="7524393" y="3565684"/>
            <a:ext cx="6535341" cy="1953697"/>
          </a:xfrm>
          <a:prstGeom prst="roundRect">
            <a:avLst>
              <a:gd name="adj" fmla="val 5616"/>
            </a:avLst>
          </a:prstGeom>
          <a:noFill/>
          <a:ln w="22860">
            <a:solidFill>
              <a:srgbClr val="E5BEB2"/>
            </a:solidFill>
            <a:prstDash val="solid"/>
          </a:ln>
        </p:spPr>
      </p:sp>
      <p:sp>
        <p:nvSpPr>
          <p:cNvPr id="13" name="Shape 10"/>
          <p:cNvSpPr/>
          <p:nvPr/>
        </p:nvSpPr>
        <p:spPr>
          <a:xfrm>
            <a:off x="7501533" y="3565684"/>
            <a:ext cx="91440" cy="1953697"/>
          </a:xfrm>
          <a:prstGeom prst="roundRect">
            <a:avLst>
              <a:gd name="adj" fmla="val 75900"/>
            </a:avLst>
          </a:prstGeom>
          <a:solidFill>
            <a:srgbClr val="FFAD94"/>
          </a:solidFill>
          <a:ln/>
        </p:spPr>
      </p:sp>
      <p:sp>
        <p:nvSpPr>
          <p:cNvPr id="14" name="Text 11"/>
          <p:cNvSpPr/>
          <p:nvPr/>
        </p:nvSpPr>
        <p:spPr>
          <a:xfrm>
            <a:off x="7780973" y="3753683"/>
            <a:ext cx="6090761" cy="619601"/>
          </a:xfrm>
          <a:prstGeom prst="rect">
            <a:avLst/>
          </a:prstGeom>
          <a:noFill/>
          <a:ln/>
        </p:spPr>
        <p:txBody>
          <a:bodyPr wrap="square" lIns="0" tIns="0" rIns="0" bIns="0" rtlCol="0" anchor="t"/>
          <a:lstStyle/>
          <a:p>
            <a:pPr marL="0" indent="0" algn="l">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1980s-90s: Neural Networks &amp; Machine Learning Resurgence</a:t>
            </a:r>
            <a:endParaRPr lang="en-US" sz="1950" dirty="0"/>
          </a:p>
        </p:txBody>
      </p:sp>
      <p:sp>
        <p:nvSpPr>
          <p:cNvPr id="15" name="Text 12"/>
          <p:cNvSpPr/>
          <p:nvPr/>
        </p:nvSpPr>
        <p:spPr>
          <a:xfrm>
            <a:off x="7780973" y="4538424"/>
            <a:ext cx="6090761" cy="792956"/>
          </a:xfrm>
          <a:prstGeom prst="rect">
            <a:avLst/>
          </a:prstGeom>
          <a:noFill/>
          <a:ln/>
        </p:spPr>
        <p:txBody>
          <a:bodyPr wrap="square" lIns="0" tIns="0" rIns="0" bIns="0" rtlCol="0" anchor="t"/>
          <a:lstStyle/>
          <a:p>
            <a:pPr marL="0" indent="0" algn="l">
              <a:lnSpc>
                <a:spcPts val="2050"/>
              </a:lnSpc>
              <a:buNone/>
            </a:pPr>
            <a:r>
              <a:rPr lang="en-US" sz="1300" dirty="0">
                <a:solidFill>
                  <a:srgbClr val="403C4E"/>
                </a:solidFill>
                <a:latin typeface="Open Sans" pitchFamily="34" charset="0"/>
                <a:ea typeface="Open Sans" pitchFamily="34" charset="-122"/>
                <a:cs typeface="Open Sans" pitchFamily="34" charset="-120"/>
              </a:rPr>
              <a:t>The 1980s saw neural network resurgence with backpropagation. Expert systems were commercialized. The 1990s brought statistical ML breakthroughs in speech and vision, highlighted by IBM's Deep Blue defeating Garry Kasparov.</a:t>
            </a:r>
            <a:endParaRPr lang="en-US" sz="1300" dirty="0"/>
          </a:p>
        </p:txBody>
      </p:sp>
      <p:sp>
        <p:nvSpPr>
          <p:cNvPr id="16" name="Shape 13"/>
          <p:cNvSpPr/>
          <p:nvPr/>
        </p:nvSpPr>
        <p:spPr>
          <a:xfrm>
            <a:off x="7524393" y="5684520"/>
            <a:ext cx="6535341" cy="1643896"/>
          </a:xfrm>
          <a:prstGeom prst="roundRect">
            <a:avLst>
              <a:gd name="adj" fmla="val 6675"/>
            </a:avLst>
          </a:prstGeom>
          <a:noFill/>
          <a:ln w="22860">
            <a:solidFill>
              <a:srgbClr val="E5BEB2"/>
            </a:solidFill>
            <a:prstDash val="solid"/>
          </a:ln>
        </p:spPr>
      </p:sp>
      <p:sp>
        <p:nvSpPr>
          <p:cNvPr id="17" name="Shape 14"/>
          <p:cNvSpPr/>
          <p:nvPr/>
        </p:nvSpPr>
        <p:spPr>
          <a:xfrm>
            <a:off x="7501533" y="5684520"/>
            <a:ext cx="91440" cy="1643896"/>
          </a:xfrm>
          <a:prstGeom prst="roundRect">
            <a:avLst>
              <a:gd name="adj" fmla="val 75900"/>
            </a:avLst>
          </a:prstGeom>
          <a:solidFill>
            <a:srgbClr val="FFAD94"/>
          </a:solidFill>
          <a:ln/>
        </p:spPr>
      </p:sp>
      <p:sp>
        <p:nvSpPr>
          <p:cNvPr id="18" name="Text 15"/>
          <p:cNvSpPr/>
          <p:nvPr/>
        </p:nvSpPr>
        <p:spPr>
          <a:xfrm>
            <a:off x="7780973" y="5872520"/>
            <a:ext cx="4297799" cy="309801"/>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2000s-2020s: Modern AI Explosion</a:t>
            </a:r>
            <a:endParaRPr lang="en-US" sz="1950" dirty="0"/>
          </a:p>
        </p:txBody>
      </p:sp>
      <p:sp>
        <p:nvSpPr>
          <p:cNvPr id="19" name="Text 16"/>
          <p:cNvSpPr/>
          <p:nvPr/>
        </p:nvSpPr>
        <p:spPr>
          <a:xfrm>
            <a:off x="7780973" y="6347460"/>
            <a:ext cx="6090761" cy="792956"/>
          </a:xfrm>
          <a:prstGeom prst="rect">
            <a:avLst/>
          </a:prstGeom>
          <a:noFill/>
          <a:ln/>
        </p:spPr>
        <p:txBody>
          <a:bodyPr wrap="square" lIns="0" tIns="0" rIns="0" bIns="0" rtlCol="0" anchor="t"/>
          <a:lstStyle/>
          <a:p>
            <a:pPr marL="0" indent="0" algn="l">
              <a:lnSpc>
                <a:spcPts val="2050"/>
              </a:lnSpc>
              <a:buNone/>
            </a:pPr>
            <a:r>
              <a:rPr lang="en-US" sz="1300" dirty="0">
                <a:solidFill>
                  <a:srgbClr val="403C4E"/>
                </a:solidFill>
                <a:latin typeface="Open Sans" pitchFamily="34" charset="0"/>
                <a:ea typeface="Open Sans" pitchFamily="34" charset="-122"/>
                <a:cs typeface="Open Sans" pitchFamily="34" charset="-120"/>
              </a:rPr>
              <a:t>Rapid AI acceleration in the 2000s-2010s due to big data and computing led to breakthroughs in computer vision, NLP, and game-playing (e.g., AlphaGo). The 2020s brought generative AI (e.g., ChatGPT), making AI ubiquitous.</a:t>
            </a:r>
            <a:endParaRPr lang="en-US" sz="1300" dirty="0"/>
          </a:p>
        </p:txBody>
      </p:sp>
      <p:sp>
        <p:nvSpPr>
          <p:cNvPr id="20" name="Rectangle 19"/>
          <p:cNvSpPr/>
          <p:nvPr/>
        </p:nvSpPr>
        <p:spPr>
          <a:xfrm>
            <a:off x="12576517" y="7821637"/>
            <a:ext cx="2053883"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2703126" y="7709095"/>
            <a:ext cx="1828800" cy="112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953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Course Objectives</a:t>
            </a:r>
            <a:endParaRPr lang="en-US" sz="4450" dirty="0"/>
          </a:p>
        </p:txBody>
      </p:sp>
      <p:sp>
        <p:nvSpPr>
          <p:cNvPr id="3" name="Shape 1"/>
          <p:cNvSpPr/>
          <p:nvPr/>
        </p:nvSpPr>
        <p:spPr>
          <a:xfrm>
            <a:off x="793790" y="2511623"/>
            <a:ext cx="6407944" cy="121920"/>
          </a:xfrm>
          <a:prstGeom prst="roundRect">
            <a:avLst>
              <a:gd name="adj" fmla="val 78139"/>
            </a:avLst>
          </a:prstGeom>
          <a:solidFill>
            <a:srgbClr val="FFAD94"/>
          </a:solidFill>
          <a:ln/>
        </p:spPr>
      </p:sp>
      <p:sp>
        <p:nvSpPr>
          <p:cNvPr id="4" name="Shape 2"/>
          <p:cNvSpPr/>
          <p:nvPr/>
        </p:nvSpPr>
        <p:spPr>
          <a:xfrm>
            <a:off x="3657540" y="2201942"/>
            <a:ext cx="680442" cy="680442"/>
          </a:xfrm>
          <a:prstGeom prst="roundRect">
            <a:avLst>
              <a:gd name="adj" fmla="val 134383"/>
            </a:avLst>
          </a:prstGeom>
          <a:solidFill>
            <a:srgbClr val="FFAD94"/>
          </a:solidFill>
          <a:ln/>
        </p:spPr>
      </p:sp>
      <p:pic>
        <p:nvPicPr>
          <p:cNvPr id="5" name="Image 0" descr="preencoded.png"/>
          <p:cNvPicPr>
            <a:picLocks noChangeAspect="1"/>
          </p:cNvPicPr>
          <p:nvPr/>
        </p:nvPicPr>
        <p:blipFill>
          <a:blip r:embed="rId3"/>
          <a:stretch>
            <a:fillRect/>
          </a:stretch>
        </p:blipFill>
        <p:spPr>
          <a:xfrm>
            <a:off x="3861614" y="2372082"/>
            <a:ext cx="272177" cy="340162"/>
          </a:xfrm>
          <a:prstGeom prst="rect">
            <a:avLst/>
          </a:prstGeom>
        </p:spPr>
      </p:pic>
      <p:sp>
        <p:nvSpPr>
          <p:cNvPr id="6" name="Text 3"/>
          <p:cNvSpPr/>
          <p:nvPr/>
        </p:nvSpPr>
        <p:spPr>
          <a:xfrm>
            <a:off x="1051084" y="3109079"/>
            <a:ext cx="3412331"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Master Core AI Concepts</a:t>
            </a:r>
            <a:endParaRPr lang="en-US" sz="2200" dirty="0"/>
          </a:p>
        </p:txBody>
      </p:sp>
      <p:sp>
        <p:nvSpPr>
          <p:cNvPr id="7" name="Text 4"/>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Gain a profound understanding of foundational artificial intelligence principles and theories.</a:t>
            </a:r>
            <a:endParaRPr lang="en-US" sz="1750" dirty="0"/>
          </a:p>
        </p:txBody>
      </p:sp>
      <p:sp>
        <p:nvSpPr>
          <p:cNvPr id="8" name="Shape 5"/>
          <p:cNvSpPr/>
          <p:nvPr/>
        </p:nvSpPr>
        <p:spPr>
          <a:xfrm>
            <a:off x="7428548" y="2511623"/>
            <a:ext cx="6408063" cy="121920"/>
          </a:xfrm>
          <a:prstGeom prst="roundRect">
            <a:avLst>
              <a:gd name="adj" fmla="val 78139"/>
            </a:avLst>
          </a:prstGeom>
          <a:solidFill>
            <a:srgbClr val="FFAD94"/>
          </a:solidFill>
          <a:ln/>
        </p:spPr>
      </p:sp>
      <p:sp>
        <p:nvSpPr>
          <p:cNvPr id="9" name="Shape 6"/>
          <p:cNvSpPr/>
          <p:nvPr/>
        </p:nvSpPr>
        <p:spPr>
          <a:xfrm>
            <a:off x="10292298" y="2201942"/>
            <a:ext cx="680442" cy="680442"/>
          </a:xfrm>
          <a:prstGeom prst="roundRect">
            <a:avLst>
              <a:gd name="adj" fmla="val 134383"/>
            </a:avLst>
          </a:prstGeom>
          <a:solidFill>
            <a:srgbClr val="FFAD94"/>
          </a:solidFill>
          <a:ln/>
        </p:spPr>
      </p:sp>
      <p:pic>
        <p:nvPicPr>
          <p:cNvPr id="10" name="Image 1" descr="preencoded.png"/>
          <p:cNvPicPr>
            <a:picLocks noChangeAspect="1"/>
          </p:cNvPicPr>
          <p:nvPr/>
        </p:nvPicPr>
        <p:blipFill>
          <a:blip r:embed="rId4"/>
          <a:stretch>
            <a:fillRect/>
          </a:stretch>
        </p:blipFill>
        <p:spPr>
          <a:xfrm>
            <a:off x="10496371" y="2372082"/>
            <a:ext cx="272177" cy="340162"/>
          </a:xfrm>
          <a:prstGeom prst="rect">
            <a:avLst/>
          </a:prstGeom>
        </p:spPr>
      </p:pic>
      <p:sp>
        <p:nvSpPr>
          <p:cNvPr id="11" name="Text 7"/>
          <p:cNvSpPr/>
          <p:nvPr/>
        </p:nvSpPr>
        <p:spPr>
          <a:xfrm>
            <a:off x="7685842" y="3109079"/>
            <a:ext cx="3559612"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Design Intelligent Agents</a:t>
            </a:r>
            <a:endParaRPr lang="en-US" sz="2200" dirty="0"/>
          </a:p>
        </p:txBody>
      </p:sp>
      <p:sp>
        <p:nvSpPr>
          <p:cNvPr id="12" name="Text 8"/>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Learn to conceptualise and architect autonomous agents capable of rational decision-making.</a:t>
            </a:r>
            <a:endParaRPr lang="en-US" sz="1750" dirty="0"/>
          </a:p>
        </p:txBody>
      </p:sp>
      <p:sp>
        <p:nvSpPr>
          <p:cNvPr id="13" name="Shape 9"/>
          <p:cNvSpPr/>
          <p:nvPr/>
        </p:nvSpPr>
        <p:spPr>
          <a:xfrm>
            <a:off x="793790" y="5119092"/>
            <a:ext cx="6407944" cy="121920"/>
          </a:xfrm>
          <a:prstGeom prst="roundRect">
            <a:avLst>
              <a:gd name="adj" fmla="val 78139"/>
            </a:avLst>
          </a:prstGeom>
          <a:solidFill>
            <a:srgbClr val="FFAD94"/>
          </a:solidFill>
          <a:ln/>
        </p:spPr>
      </p:sp>
      <p:sp>
        <p:nvSpPr>
          <p:cNvPr id="14" name="Shape 10"/>
          <p:cNvSpPr/>
          <p:nvPr/>
        </p:nvSpPr>
        <p:spPr>
          <a:xfrm>
            <a:off x="3657540" y="4809411"/>
            <a:ext cx="680442" cy="680442"/>
          </a:xfrm>
          <a:prstGeom prst="roundRect">
            <a:avLst>
              <a:gd name="adj" fmla="val 134383"/>
            </a:avLst>
          </a:prstGeom>
          <a:solidFill>
            <a:srgbClr val="FFAD94"/>
          </a:solidFill>
          <a:ln/>
        </p:spPr>
      </p:sp>
      <p:pic>
        <p:nvPicPr>
          <p:cNvPr id="15" name="Image 2" descr="preencoded.png"/>
          <p:cNvPicPr>
            <a:picLocks noChangeAspect="1"/>
          </p:cNvPicPr>
          <p:nvPr/>
        </p:nvPicPr>
        <p:blipFill>
          <a:blip r:embed="rId5"/>
          <a:stretch>
            <a:fillRect/>
          </a:stretch>
        </p:blipFill>
        <p:spPr>
          <a:xfrm>
            <a:off x="3861614" y="4979551"/>
            <a:ext cx="272177" cy="340162"/>
          </a:xfrm>
          <a:prstGeom prst="rect">
            <a:avLst/>
          </a:prstGeom>
        </p:spPr>
      </p:pic>
      <p:sp>
        <p:nvSpPr>
          <p:cNvPr id="16" name="Text 11"/>
          <p:cNvSpPr/>
          <p:nvPr/>
        </p:nvSpPr>
        <p:spPr>
          <a:xfrm>
            <a:off x="1051084" y="5716548"/>
            <a:ext cx="3211473"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Implement Algorithms</a:t>
            </a:r>
            <a:endParaRPr lang="en-US" sz="2200" dirty="0"/>
          </a:p>
        </p:txBody>
      </p:sp>
      <p:sp>
        <p:nvSpPr>
          <p:cNvPr id="17" name="Text 12"/>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Practically apply search and decision-making algorithms through hands-on coding exercises.</a:t>
            </a:r>
            <a:endParaRPr lang="en-US" sz="1750" dirty="0"/>
          </a:p>
        </p:txBody>
      </p:sp>
      <p:sp>
        <p:nvSpPr>
          <p:cNvPr id="18" name="Shape 13"/>
          <p:cNvSpPr/>
          <p:nvPr/>
        </p:nvSpPr>
        <p:spPr>
          <a:xfrm>
            <a:off x="7428548" y="5119092"/>
            <a:ext cx="6408063" cy="121920"/>
          </a:xfrm>
          <a:prstGeom prst="roundRect">
            <a:avLst>
              <a:gd name="adj" fmla="val 78139"/>
            </a:avLst>
          </a:prstGeom>
          <a:solidFill>
            <a:srgbClr val="FFAD94"/>
          </a:solidFill>
          <a:ln/>
        </p:spPr>
      </p:sp>
      <p:sp>
        <p:nvSpPr>
          <p:cNvPr id="19" name="Shape 14"/>
          <p:cNvSpPr/>
          <p:nvPr/>
        </p:nvSpPr>
        <p:spPr>
          <a:xfrm>
            <a:off x="10292298" y="4809411"/>
            <a:ext cx="680442" cy="680442"/>
          </a:xfrm>
          <a:prstGeom prst="roundRect">
            <a:avLst>
              <a:gd name="adj" fmla="val 134383"/>
            </a:avLst>
          </a:prstGeom>
          <a:solidFill>
            <a:srgbClr val="FFAD94"/>
          </a:solidFill>
          <a:ln/>
        </p:spPr>
      </p:sp>
      <p:pic>
        <p:nvPicPr>
          <p:cNvPr id="20" name="Image 3" descr="preencoded.png"/>
          <p:cNvPicPr>
            <a:picLocks noChangeAspect="1"/>
          </p:cNvPicPr>
          <p:nvPr/>
        </p:nvPicPr>
        <p:blipFill>
          <a:blip r:embed="rId6"/>
          <a:stretch>
            <a:fillRect/>
          </a:stretch>
        </p:blipFill>
        <p:spPr>
          <a:xfrm>
            <a:off x="10496371" y="4979551"/>
            <a:ext cx="272177" cy="340162"/>
          </a:xfrm>
          <a:prstGeom prst="rect">
            <a:avLst/>
          </a:prstGeom>
        </p:spPr>
      </p:pic>
      <p:sp>
        <p:nvSpPr>
          <p:cNvPr id="21" name="Text 15"/>
          <p:cNvSpPr/>
          <p:nvPr/>
        </p:nvSpPr>
        <p:spPr>
          <a:xfrm>
            <a:off x="7685842" y="5716548"/>
            <a:ext cx="2947392"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Build AI Applications</a:t>
            </a:r>
            <a:endParaRPr lang="en-US" sz="2200" dirty="0"/>
          </a:p>
        </p:txBody>
      </p:sp>
      <p:sp>
        <p:nvSpPr>
          <p:cNvPr id="22" name="Text 16"/>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Develop functional AI-powered applications, including games and classification systems.</a:t>
            </a:r>
            <a:endParaRPr lang="en-US" sz="1750" dirty="0"/>
          </a:p>
        </p:txBody>
      </p:sp>
      <p:sp>
        <p:nvSpPr>
          <p:cNvPr id="23" name="Rectangle 22"/>
          <p:cNvSpPr/>
          <p:nvPr/>
        </p:nvSpPr>
        <p:spPr>
          <a:xfrm>
            <a:off x="12562449" y="7568418"/>
            <a:ext cx="2067951" cy="661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4616" y="745569"/>
            <a:ext cx="5247918" cy="656034"/>
          </a:xfrm>
          <a:prstGeom prst="rect">
            <a:avLst/>
          </a:prstGeom>
          <a:noFill/>
          <a:ln/>
        </p:spPr>
        <p:txBody>
          <a:bodyPr wrap="none" lIns="0" tIns="0" rIns="0" bIns="0" rtlCol="0" anchor="t"/>
          <a:lstStyle/>
          <a:p>
            <a:pPr marL="0" indent="0" algn="l">
              <a:lnSpc>
                <a:spcPts val="5150"/>
              </a:lnSpc>
              <a:buNone/>
            </a:pPr>
            <a:r>
              <a:rPr lang="en-US" sz="4100" b="1" dirty="0">
                <a:solidFill>
                  <a:srgbClr val="403C4E"/>
                </a:solidFill>
                <a:latin typeface="Merriweather Bold" pitchFamily="34" charset="0"/>
                <a:ea typeface="Merriweather Bold" pitchFamily="34" charset="-122"/>
                <a:cs typeface="Merriweather Bold" pitchFamily="34" charset="-120"/>
              </a:rPr>
              <a:t>Core Theory Topics</a:t>
            </a:r>
            <a:endParaRPr lang="en-US" sz="4100" dirty="0"/>
          </a:p>
        </p:txBody>
      </p:sp>
      <p:sp>
        <p:nvSpPr>
          <p:cNvPr id="4" name="Shape 1"/>
          <p:cNvSpPr/>
          <p:nvPr/>
        </p:nvSpPr>
        <p:spPr>
          <a:xfrm>
            <a:off x="734616" y="1716405"/>
            <a:ext cx="472202" cy="472202"/>
          </a:xfrm>
          <a:prstGeom prst="roundRect">
            <a:avLst>
              <a:gd name="adj" fmla="val 18671"/>
            </a:avLst>
          </a:prstGeom>
          <a:solidFill>
            <a:srgbClr val="FFD8CC"/>
          </a:solidFill>
          <a:ln w="7620">
            <a:solidFill>
              <a:srgbClr val="E5BEB2"/>
            </a:solidFill>
            <a:prstDash val="solid"/>
          </a:ln>
        </p:spPr>
      </p:sp>
      <p:sp>
        <p:nvSpPr>
          <p:cNvPr id="5" name="Text 2"/>
          <p:cNvSpPr/>
          <p:nvPr/>
        </p:nvSpPr>
        <p:spPr>
          <a:xfrm>
            <a:off x="1416725" y="1788557"/>
            <a:ext cx="3024068" cy="656034"/>
          </a:xfrm>
          <a:prstGeom prst="rect">
            <a:avLst/>
          </a:prstGeom>
          <a:noFill/>
          <a:ln/>
        </p:spPr>
        <p:txBody>
          <a:bodyPr wrap="square" lIns="0" tIns="0" rIns="0" bIns="0" rtlCol="0" anchor="t"/>
          <a:lstStyle/>
          <a:p>
            <a:pPr marL="0" indent="0" algn="l">
              <a:lnSpc>
                <a:spcPts val="2550"/>
              </a:lnSpc>
              <a:buNone/>
            </a:pPr>
            <a:r>
              <a:rPr lang="en-US" sz="2050" b="1" dirty="0">
                <a:solidFill>
                  <a:srgbClr val="403C4E"/>
                </a:solidFill>
                <a:latin typeface="Merriweather Bold" pitchFamily="34" charset="0"/>
                <a:ea typeface="Merriweather Bold" pitchFamily="34" charset="-122"/>
                <a:cs typeface="Merriweather Bold" pitchFamily="34" charset="-120"/>
              </a:rPr>
              <a:t>History &amp; Foundations of AI:</a:t>
            </a:r>
            <a:endParaRPr lang="en-US" sz="2050" dirty="0"/>
          </a:p>
        </p:txBody>
      </p:sp>
      <p:sp>
        <p:nvSpPr>
          <p:cNvPr id="6" name="Text 3"/>
          <p:cNvSpPr/>
          <p:nvPr/>
        </p:nvSpPr>
        <p:spPr>
          <a:xfrm>
            <a:off x="1416725" y="2570440"/>
            <a:ext cx="3024068" cy="1007269"/>
          </a:xfrm>
          <a:prstGeom prst="rect">
            <a:avLst/>
          </a:prstGeom>
          <a:noFill/>
          <a:ln/>
        </p:spPr>
        <p:txBody>
          <a:bodyPr wrap="square" lIns="0" tIns="0" rIns="0" bIns="0" rtlCol="0" anchor="t"/>
          <a:lstStyle/>
          <a:p>
            <a:pPr marL="0" indent="0" algn="l">
              <a:lnSpc>
                <a:spcPts val="2600"/>
              </a:lnSpc>
              <a:buNone/>
            </a:pPr>
            <a:r>
              <a:rPr lang="en-US" sz="1650" dirty="0">
                <a:solidFill>
                  <a:srgbClr val="403C4E"/>
                </a:solidFill>
                <a:latin typeface="Open Sans" pitchFamily="34" charset="0"/>
                <a:ea typeface="Open Sans" pitchFamily="34" charset="-122"/>
                <a:cs typeface="Open Sans" pitchFamily="34" charset="-120"/>
              </a:rPr>
              <a:t>Tracing the evolution of AI from early concepts to modern paradigms.</a:t>
            </a:r>
            <a:endParaRPr lang="en-US" sz="1650" dirty="0"/>
          </a:p>
        </p:txBody>
      </p:sp>
      <p:sp>
        <p:nvSpPr>
          <p:cNvPr id="7" name="Shape 4"/>
          <p:cNvSpPr/>
          <p:nvPr/>
        </p:nvSpPr>
        <p:spPr>
          <a:xfrm>
            <a:off x="4703088" y="1716405"/>
            <a:ext cx="472202" cy="472202"/>
          </a:xfrm>
          <a:prstGeom prst="roundRect">
            <a:avLst>
              <a:gd name="adj" fmla="val 18671"/>
            </a:avLst>
          </a:prstGeom>
          <a:solidFill>
            <a:srgbClr val="FFD8CC"/>
          </a:solidFill>
          <a:ln w="7620">
            <a:solidFill>
              <a:srgbClr val="E5BEB2"/>
            </a:solidFill>
            <a:prstDash val="solid"/>
          </a:ln>
        </p:spPr>
      </p:sp>
      <p:sp>
        <p:nvSpPr>
          <p:cNvPr id="8" name="Text 5"/>
          <p:cNvSpPr/>
          <p:nvPr/>
        </p:nvSpPr>
        <p:spPr>
          <a:xfrm>
            <a:off x="5385197" y="1788557"/>
            <a:ext cx="3024188" cy="656034"/>
          </a:xfrm>
          <a:prstGeom prst="rect">
            <a:avLst/>
          </a:prstGeom>
          <a:noFill/>
          <a:ln/>
        </p:spPr>
        <p:txBody>
          <a:bodyPr wrap="square" lIns="0" tIns="0" rIns="0" bIns="0" rtlCol="0" anchor="t"/>
          <a:lstStyle/>
          <a:p>
            <a:pPr marL="0" indent="0" algn="l">
              <a:lnSpc>
                <a:spcPts val="2550"/>
              </a:lnSpc>
              <a:buNone/>
            </a:pPr>
            <a:r>
              <a:rPr lang="en-US" sz="2050" b="1" dirty="0">
                <a:solidFill>
                  <a:srgbClr val="403C4E"/>
                </a:solidFill>
                <a:latin typeface="Merriweather Bold" pitchFamily="34" charset="0"/>
                <a:ea typeface="Merriweather Bold" pitchFamily="34" charset="-122"/>
                <a:cs typeface="Merriweather Bold" pitchFamily="34" charset="-120"/>
              </a:rPr>
              <a:t>Agent Types &amp; Architectures:</a:t>
            </a:r>
            <a:endParaRPr lang="en-US" sz="2050" dirty="0"/>
          </a:p>
        </p:txBody>
      </p:sp>
      <p:sp>
        <p:nvSpPr>
          <p:cNvPr id="9" name="Text 6"/>
          <p:cNvSpPr/>
          <p:nvPr/>
        </p:nvSpPr>
        <p:spPr>
          <a:xfrm>
            <a:off x="5385197" y="2570440"/>
            <a:ext cx="3024188" cy="1007269"/>
          </a:xfrm>
          <a:prstGeom prst="rect">
            <a:avLst/>
          </a:prstGeom>
          <a:noFill/>
          <a:ln/>
        </p:spPr>
        <p:txBody>
          <a:bodyPr wrap="square" lIns="0" tIns="0" rIns="0" bIns="0" rtlCol="0" anchor="t"/>
          <a:lstStyle/>
          <a:p>
            <a:pPr marL="0" indent="0" algn="l">
              <a:lnSpc>
                <a:spcPts val="2600"/>
              </a:lnSpc>
              <a:buNone/>
            </a:pPr>
            <a:r>
              <a:rPr lang="en-US" sz="1650" dirty="0">
                <a:solidFill>
                  <a:srgbClr val="403C4E"/>
                </a:solidFill>
                <a:latin typeface="Open Sans" pitchFamily="34" charset="0"/>
                <a:ea typeface="Open Sans" pitchFamily="34" charset="-122"/>
                <a:cs typeface="Open Sans" pitchFamily="34" charset="-120"/>
              </a:rPr>
              <a:t>Exploring different types of intelligent agents and their structural designs.</a:t>
            </a:r>
            <a:endParaRPr lang="en-US" sz="1650" dirty="0"/>
          </a:p>
        </p:txBody>
      </p:sp>
      <p:sp>
        <p:nvSpPr>
          <p:cNvPr id="10" name="Shape 7"/>
          <p:cNvSpPr/>
          <p:nvPr/>
        </p:nvSpPr>
        <p:spPr>
          <a:xfrm>
            <a:off x="734616" y="3997523"/>
            <a:ext cx="472202" cy="472202"/>
          </a:xfrm>
          <a:prstGeom prst="roundRect">
            <a:avLst>
              <a:gd name="adj" fmla="val 18671"/>
            </a:avLst>
          </a:prstGeom>
          <a:solidFill>
            <a:srgbClr val="FFD8CC"/>
          </a:solidFill>
          <a:ln w="7620">
            <a:solidFill>
              <a:srgbClr val="E5BEB2"/>
            </a:solidFill>
            <a:prstDash val="solid"/>
          </a:ln>
        </p:spPr>
      </p:sp>
      <p:sp>
        <p:nvSpPr>
          <p:cNvPr id="11" name="Text 8"/>
          <p:cNvSpPr/>
          <p:nvPr/>
        </p:nvSpPr>
        <p:spPr>
          <a:xfrm>
            <a:off x="1416725" y="4069675"/>
            <a:ext cx="2623899" cy="328017"/>
          </a:xfrm>
          <a:prstGeom prst="rect">
            <a:avLst/>
          </a:prstGeom>
          <a:noFill/>
          <a:ln/>
        </p:spPr>
        <p:txBody>
          <a:bodyPr wrap="none" lIns="0" tIns="0" rIns="0" bIns="0" rtlCol="0" anchor="t"/>
          <a:lstStyle/>
          <a:p>
            <a:pPr marL="0" indent="0" algn="l">
              <a:lnSpc>
                <a:spcPts val="2550"/>
              </a:lnSpc>
              <a:buNone/>
            </a:pPr>
            <a:r>
              <a:rPr lang="en-US" sz="2050" b="1" dirty="0">
                <a:solidFill>
                  <a:srgbClr val="403C4E"/>
                </a:solidFill>
                <a:latin typeface="Merriweather Bold" pitchFamily="34" charset="0"/>
                <a:ea typeface="Merriweather Bold" pitchFamily="34" charset="-122"/>
                <a:cs typeface="Merriweather Bold" pitchFamily="34" charset="-120"/>
              </a:rPr>
              <a:t>Search Strategies:</a:t>
            </a:r>
            <a:endParaRPr lang="en-US" sz="2050" dirty="0"/>
          </a:p>
        </p:txBody>
      </p:sp>
      <p:sp>
        <p:nvSpPr>
          <p:cNvPr id="12" name="Text 9"/>
          <p:cNvSpPr/>
          <p:nvPr/>
        </p:nvSpPr>
        <p:spPr>
          <a:xfrm>
            <a:off x="1416725" y="4523542"/>
            <a:ext cx="3024068" cy="1343025"/>
          </a:xfrm>
          <a:prstGeom prst="rect">
            <a:avLst/>
          </a:prstGeom>
          <a:noFill/>
          <a:ln/>
        </p:spPr>
        <p:txBody>
          <a:bodyPr wrap="square" lIns="0" tIns="0" rIns="0" bIns="0" rtlCol="0" anchor="t"/>
          <a:lstStyle/>
          <a:p>
            <a:pPr marL="0" indent="0" algn="l">
              <a:lnSpc>
                <a:spcPts val="2600"/>
              </a:lnSpc>
              <a:buNone/>
            </a:pPr>
            <a:r>
              <a:rPr lang="en-US" sz="1650" dirty="0">
                <a:solidFill>
                  <a:srgbClr val="403C4E"/>
                </a:solidFill>
                <a:latin typeface="Open Sans" pitchFamily="34" charset="0"/>
                <a:ea typeface="Open Sans" pitchFamily="34" charset="-122"/>
                <a:cs typeface="Open Sans" pitchFamily="34" charset="-120"/>
              </a:rPr>
              <a:t>In-depth study of Breadth-First Search (BFS), Depth-First Search (DFS), A* search, and Minimax algorithms.</a:t>
            </a:r>
            <a:endParaRPr lang="en-US" sz="1650" dirty="0"/>
          </a:p>
        </p:txBody>
      </p:sp>
      <p:sp>
        <p:nvSpPr>
          <p:cNvPr id="13" name="Shape 10"/>
          <p:cNvSpPr/>
          <p:nvPr/>
        </p:nvSpPr>
        <p:spPr>
          <a:xfrm>
            <a:off x="4703088" y="3997523"/>
            <a:ext cx="472202" cy="472202"/>
          </a:xfrm>
          <a:prstGeom prst="roundRect">
            <a:avLst>
              <a:gd name="adj" fmla="val 18671"/>
            </a:avLst>
          </a:prstGeom>
          <a:solidFill>
            <a:srgbClr val="FFD8CC"/>
          </a:solidFill>
          <a:ln w="7620">
            <a:solidFill>
              <a:srgbClr val="E5BEB2"/>
            </a:solidFill>
            <a:prstDash val="solid"/>
          </a:ln>
        </p:spPr>
      </p:sp>
      <p:sp>
        <p:nvSpPr>
          <p:cNvPr id="14" name="Text 11"/>
          <p:cNvSpPr/>
          <p:nvPr/>
        </p:nvSpPr>
        <p:spPr>
          <a:xfrm>
            <a:off x="5385197" y="4069675"/>
            <a:ext cx="3024188" cy="656034"/>
          </a:xfrm>
          <a:prstGeom prst="rect">
            <a:avLst/>
          </a:prstGeom>
          <a:noFill/>
          <a:ln/>
        </p:spPr>
        <p:txBody>
          <a:bodyPr wrap="square" lIns="0" tIns="0" rIns="0" bIns="0" rtlCol="0" anchor="t"/>
          <a:lstStyle/>
          <a:p>
            <a:pPr marL="0" indent="0" algn="l">
              <a:lnSpc>
                <a:spcPts val="2550"/>
              </a:lnSpc>
              <a:buNone/>
            </a:pPr>
            <a:r>
              <a:rPr lang="en-US" sz="2050" b="1" dirty="0">
                <a:solidFill>
                  <a:srgbClr val="403C4E"/>
                </a:solidFill>
                <a:latin typeface="Merriweather Bold" pitchFamily="34" charset="0"/>
                <a:ea typeface="Merriweather Bold" pitchFamily="34" charset="-122"/>
                <a:cs typeface="Merriweather Bold" pitchFamily="34" charset="-120"/>
              </a:rPr>
              <a:t>Knowledge Representation:</a:t>
            </a:r>
            <a:endParaRPr lang="en-US" sz="2050" dirty="0"/>
          </a:p>
        </p:txBody>
      </p:sp>
      <p:sp>
        <p:nvSpPr>
          <p:cNvPr id="15" name="Text 12"/>
          <p:cNvSpPr/>
          <p:nvPr/>
        </p:nvSpPr>
        <p:spPr>
          <a:xfrm>
            <a:off x="5385197" y="4851559"/>
            <a:ext cx="3024188" cy="1007269"/>
          </a:xfrm>
          <a:prstGeom prst="rect">
            <a:avLst/>
          </a:prstGeom>
          <a:noFill/>
          <a:ln/>
        </p:spPr>
        <p:txBody>
          <a:bodyPr wrap="square" lIns="0" tIns="0" rIns="0" bIns="0" rtlCol="0" anchor="t"/>
          <a:lstStyle/>
          <a:p>
            <a:pPr marL="0" indent="0" algn="l">
              <a:lnSpc>
                <a:spcPts val="2600"/>
              </a:lnSpc>
              <a:buNone/>
            </a:pPr>
            <a:r>
              <a:rPr lang="en-US" sz="1650" dirty="0">
                <a:solidFill>
                  <a:srgbClr val="403C4E"/>
                </a:solidFill>
                <a:latin typeface="Open Sans" pitchFamily="34" charset="0"/>
                <a:ea typeface="Open Sans" pitchFamily="34" charset="-122"/>
                <a:cs typeface="Open Sans" pitchFamily="34" charset="-120"/>
              </a:rPr>
              <a:t>Techniques for representing information, including logic and inference methods.</a:t>
            </a:r>
            <a:endParaRPr lang="en-US" sz="1650" dirty="0"/>
          </a:p>
        </p:txBody>
      </p:sp>
      <p:sp>
        <p:nvSpPr>
          <p:cNvPr id="16" name="Shape 13"/>
          <p:cNvSpPr/>
          <p:nvPr/>
        </p:nvSpPr>
        <p:spPr>
          <a:xfrm>
            <a:off x="734616" y="6286381"/>
            <a:ext cx="472202" cy="472202"/>
          </a:xfrm>
          <a:prstGeom prst="roundRect">
            <a:avLst>
              <a:gd name="adj" fmla="val 18671"/>
            </a:avLst>
          </a:prstGeom>
          <a:solidFill>
            <a:srgbClr val="FFD8CC"/>
          </a:solidFill>
          <a:ln w="7620">
            <a:solidFill>
              <a:srgbClr val="E5BEB2"/>
            </a:solidFill>
            <a:prstDash val="solid"/>
          </a:ln>
        </p:spPr>
      </p:sp>
      <p:sp>
        <p:nvSpPr>
          <p:cNvPr id="17" name="Text 14"/>
          <p:cNvSpPr/>
          <p:nvPr/>
        </p:nvSpPr>
        <p:spPr>
          <a:xfrm>
            <a:off x="1416725" y="6358533"/>
            <a:ext cx="3411617" cy="328017"/>
          </a:xfrm>
          <a:prstGeom prst="rect">
            <a:avLst/>
          </a:prstGeom>
          <a:noFill/>
          <a:ln/>
        </p:spPr>
        <p:txBody>
          <a:bodyPr wrap="none" lIns="0" tIns="0" rIns="0" bIns="0" rtlCol="0" anchor="t"/>
          <a:lstStyle/>
          <a:p>
            <a:pPr marL="0" indent="0" algn="l">
              <a:lnSpc>
                <a:spcPts val="2550"/>
              </a:lnSpc>
              <a:buNone/>
            </a:pPr>
            <a:r>
              <a:rPr lang="en-US" sz="2050" b="1" dirty="0">
                <a:solidFill>
                  <a:srgbClr val="403C4E"/>
                </a:solidFill>
                <a:latin typeface="Merriweather Bold" pitchFamily="34" charset="0"/>
                <a:ea typeface="Merriweather Bold" pitchFamily="34" charset="-122"/>
                <a:cs typeface="Merriweather Bold" pitchFamily="34" charset="-120"/>
              </a:rPr>
              <a:t>Introduction to ML &amp; NLP:</a:t>
            </a:r>
            <a:endParaRPr lang="en-US" sz="2050" dirty="0"/>
          </a:p>
        </p:txBody>
      </p:sp>
      <p:sp>
        <p:nvSpPr>
          <p:cNvPr id="18" name="Text 15"/>
          <p:cNvSpPr/>
          <p:nvPr/>
        </p:nvSpPr>
        <p:spPr>
          <a:xfrm>
            <a:off x="1416725" y="6812399"/>
            <a:ext cx="6992660" cy="671512"/>
          </a:xfrm>
          <a:prstGeom prst="rect">
            <a:avLst/>
          </a:prstGeom>
          <a:noFill/>
          <a:ln/>
        </p:spPr>
        <p:txBody>
          <a:bodyPr wrap="square" lIns="0" tIns="0" rIns="0" bIns="0" rtlCol="0" anchor="t"/>
          <a:lstStyle/>
          <a:p>
            <a:pPr marL="0" indent="0" algn="l">
              <a:lnSpc>
                <a:spcPts val="2600"/>
              </a:lnSpc>
              <a:buNone/>
            </a:pPr>
            <a:r>
              <a:rPr lang="en-US" sz="1650" dirty="0">
                <a:solidFill>
                  <a:srgbClr val="403C4E"/>
                </a:solidFill>
                <a:latin typeface="Open Sans" pitchFamily="34" charset="0"/>
                <a:ea typeface="Open Sans" pitchFamily="34" charset="-122"/>
                <a:cs typeface="Open Sans" pitchFamily="34" charset="-120"/>
              </a:rPr>
              <a:t>Fundamental concepts in Machine Learning and Natural Language Processing.</a:t>
            </a:r>
            <a:endParaRPr lang="en-US" sz="16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4" name="Rectangle 13"/>
          <p:cNvSpPr/>
          <p:nvPr/>
        </p:nvSpPr>
        <p:spPr>
          <a:xfrm>
            <a:off x="12463975" y="7540283"/>
            <a:ext cx="2166425" cy="689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04111" y="396121"/>
            <a:ext cx="5567958" cy="450175"/>
          </a:xfrm>
          <a:prstGeom prst="rect">
            <a:avLst/>
          </a:prstGeom>
          <a:noFill/>
          <a:ln/>
        </p:spPr>
        <p:txBody>
          <a:bodyPr wrap="none" lIns="0" tIns="0" rIns="0" bIns="0" rtlCol="0" anchor="t"/>
          <a:lstStyle/>
          <a:p>
            <a:pPr marL="0" indent="0" algn="l">
              <a:lnSpc>
                <a:spcPts val="3500"/>
              </a:lnSpc>
              <a:buNone/>
            </a:pPr>
            <a:r>
              <a:rPr lang="en-US" sz="2800" b="1" dirty="0">
                <a:solidFill>
                  <a:srgbClr val="403C4E"/>
                </a:solidFill>
                <a:latin typeface="Merriweather Bold" pitchFamily="34" charset="0"/>
                <a:ea typeface="Merriweather Bold" pitchFamily="34" charset="-122"/>
                <a:cs typeface="Merriweather Bold" pitchFamily="34" charset="-120"/>
              </a:rPr>
              <a:t>Uninformed Search Algorithms</a:t>
            </a:r>
            <a:endParaRPr lang="en-US" sz="2800" dirty="0"/>
          </a:p>
        </p:txBody>
      </p:sp>
      <p:sp>
        <p:nvSpPr>
          <p:cNvPr id="3" name="Text 1"/>
          <p:cNvSpPr/>
          <p:nvPr/>
        </p:nvSpPr>
        <p:spPr>
          <a:xfrm>
            <a:off x="180546" y="1303917"/>
            <a:ext cx="3772467" cy="411838"/>
          </a:xfrm>
          <a:prstGeom prst="rect">
            <a:avLst/>
          </a:prstGeom>
          <a:noFill/>
          <a:ln/>
        </p:spPr>
        <p:txBody>
          <a:bodyPr wrap="none" lIns="0" tIns="0" rIns="0" bIns="0" rtlCol="0" anchor="b"/>
          <a:lstStyle/>
          <a:p>
            <a:pPr marL="365760" indent="0" algn="just">
              <a:lnSpc>
                <a:spcPct val="150000"/>
              </a:lnSpc>
              <a:buNone/>
            </a:pPr>
            <a:r>
              <a:rPr lang="en-US" sz="1600" b="1" dirty="0" smtClean="0">
                <a:solidFill>
                  <a:srgbClr val="403C4E"/>
                </a:solidFill>
                <a:ea typeface="Open Sans" pitchFamily="34" charset="-122"/>
                <a:cs typeface="Open Sans" pitchFamily="34" charset="-120"/>
              </a:rPr>
              <a:t>Explore </a:t>
            </a:r>
            <a:r>
              <a:rPr lang="en-US" sz="1600" b="1" dirty="0" smtClean="0">
                <a:solidFill>
                  <a:srgbClr val="403C4E"/>
                </a:solidFill>
                <a:latin typeface="Open Sans" charset="0"/>
                <a:ea typeface="Open Sans" charset="0"/>
                <a:cs typeface="Open Sans" charset="0"/>
              </a:rPr>
              <a:t>classic</a:t>
            </a:r>
            <a:r>
              <a:rPr lang="en-US" sz="1600" b="1" dirty="0" smtClean="0">
                <a:solidFill>
                  <a:srgbClr val="403C4E"/>
                </a:solidFill>
                <a:ea typeface="Open Sans" pitchFamily="34" charset="-122"/>
                <a:cs typeface="Open Sans" pitchFamily="34" charset="-120"/>
              </a:rPr>
              <a:t> algorithms used when no prior knowledge of the problem </a:t>
            </a:r>
          </a:p>
          <a:p>
            <a:pPr marL="365760" indent="0" algn="just">
              <a:lnSpc>
                <a:spcPct val="150000"/>
              </a:lnSpc>
              <a:buNone/>
            </a:pPr>
            <a:r>
              <a:rPr lang="en-US" sz="1600" b="1" dirty="0" smtClean="0">
                <a:solidFill>
                  <a:srgbClr val="403C4E"/>
                </a:solidFill>
                <a:ea typeface="Open Sans" pitchFamily="34" charset="-122"/>
                <a:cs typeface="Open Sans" pitchFamily="34" charset="-120"/>
              </a:rPr>
              <a:t>space is available:</a:t>
            </a:r>
            <a:endParaRPr lang="en-US" sz="1600" b="1" dirty="0"/>
          </a:p>
        </p:txBody>
      </p:sp>
      <p:sp>
        <p:nvSpPr>
          <p:cNvPr id="4" name="Text 2"/>
          <p:cNvSpPr/>
          <p:nvPr/>
        </p:nvSpPr>
        <p:spPr>
          <a:xfrm>
            <a:off x="574450" y="2015613"/>
            <a:ext cx="6635472" cy="461010"/>
          </a:xfrm>
          <a:prstGeom prst="rect">
            <a:avLst/>
          </a:prstGeom>
          <a:noFill/>
          <a:ln/>
        </p:spPr>
        <p:txBody>
          <a:bodyPr wrap="square" lIns="0" tIns="0" rIns="0" bIns="0" rtlCol="0" anchor="t"/>
          <a:lstStyle/>
          <a:p>
            <a:pPr marL="342900" indent="-342900" algn="l">
              <a:lnSpc>
                <a:spcPct val="150000"/>
              </a:lnSpc>
              <a:buSzPct val="100000"/>
              <a:buChar char="•"/>
            </a:pPr>
            <a:r>
              <a:rPr lang="en-US" sz="1600" b="1" dirty="0">
                <a:solidFill>
                  <a:srgbClr val="403C4E"/>
                </a:solidFill>
                <a:latin typeface="Open Sans" pitchFamily="34" charset="0"/>
                <a:ea typeface="Open Sans" pitchFamily="34" charset="-122"/>
                <a:cs typeface="Open Sans" pitchFamily="34" charset="-120"/>
              </a:rPr>
              <a:t>BFS (Breadth-First Search):</a:t>
            </a:r>
            <a:r>
              <a:rPr lang="en-US" sz="1600" dirty="0">
                <a:solidFill>
                  <a:srgbClr val="403C4E"/>
                </a:solidFill>
                <a:latin typeface="Open Sans" pitchFamily="34" charset="0"/>
                <a:ea typeface="Open Sans" pitchFamily="34" charset="-122"/>
                <a:cs typeface="Open Sans" pitchFamily="34" charset="-120"/>
              </a:rPr>
              <a:t> Explores level by level, guaranteeing shortest path in terms of steps.</a:t>
            </a:r>
            <a:endParaRPr lang="en-US" sz="1600" dirty="0"/>
          </a:p>
        </p:txBody>
      </p:sp>
      <p:sp>
        <p:nvSpPr>
          <p:cNvPr id="5" name="Text 3"/>
          <p:cNvSpPr/>
          <p:nvPr/>
        </p:nvSpPr>
        <p:spPr>
          <a:xfrm>
            <a:off x="558058" y="2600778"/>
            <a:ext cx="6635472" cy="230505"/>
          </a:xfrm>
          <a:prstGeom prst="rect">
            <a:avLst/>
          </a:prstGeom>
          <a:noFill/>
          <a:ln/>
        </p:spPr>
        <p:txBody>
          <a:bodyPr wrap="none" lIns="0" tIns="0" rIns="0" bIns="0" rtlCol="0" anchor="t"/>
          <a:lstStyle/>
          <a:p>
            <a:pPr marL="342900" indent="-342900" algn="l">
              <a:lnSpc>
                <a:spcPct val="300000"/>
              </a:lnSpc>
              <a:buSzPct val="100000"/>
              <a:buChar char="•"/>
            </a:pPr>
            <a:r>
              <a:rPr lang="en-US" sz="1600" b="1" dirty="0">
                <a:solidFill>
                  <a:srgbClr val="403C4E"/>
                </a:solidFill>
                <a:latin typeface="Open Sans" pitchFamily="34" charset="0"/>
                <a:ea typeface="Open Sans" pitchFamily="34" charset="-122"/>
                <a:cs typeface="Open Sans" pitchFamily="34" charset="-120"/>
              </a:rPr>
              <a:t>DFS (Depth-First Search):</a:t>
            </a:r>
            <a:r>
              <a:rPr lang="en-US" sz="1600" dirty="0">
                <a:solidFill>
                  <a:srgbClr val="403C4E"/>
                </a:solidFill>
                <a:latin typeface="Open Sans" pitchFamily="34" charset="0"/>
                <a:ea typeface="Open Sans" pitchFamily="34" charset="-122"/>
                <a:cs typeface="Open Sans" pitchFamily="34" charset="-120"/>
              </a:rPr>
              <a:t> Explores as far as possible along </a:t>
            </a:r>
            <a:endParaRPr lang="en-US" sz="1600" dirty="0">
              <a:solidFill>
                <a:srgbClr val="403C4E"/>
              </a:solidFill>
              <a:latin typeface="Open Sans" pitchFamily="34" charset="0"/>
              <a:ea typeface="Open Sans" pitchFamily="34" charset="-122"/>
              <a:cs typeface="Open Sans" pitchFamily="34" charset="-120"/>
            </a:endParaRPr>
          </a:p>
          <a:p>
            <a:pPr algn="l">
              <a:buSzPct val="100000"/>
            </a:pPr>
            <a:r>
              <a:rPr lang="en-US" sz="1600" dirty="0" smtClean="0">
                <a:solidFill>
                  <a:srgbClr val="403C4E"/>
                </a:solidFill>
                <a:latin typeface="Open Sans" pitchFamily="34" charset="0"/>
                <a:ea typeface="Open Sans" pitchFamily="34" charset="-122"/>
                <a:cs typeface="Open Sans" pitchFamily="34" charset="-120"/>
              </a:rPr>
              <a:t>        each </a:t>
            </a:r>
            <a:r>
              <a:rPr lang="en-US" sz="1600" dirty="0">
                <a:solidFill>
                  <a:srgbClr val="403C4E"/>
                </a:solidFill>
                <a:latin typeface="Open Sans" pitchFamily="34" charset="0"/>
                <a:ea typeface="Open Sans" pitchFamily="34" charset="-122"/>
                <a:cs typeface="Open Sans" pitchFamily="34" charset="-120"/>
              </a:rPr>
              <a:t>branch before backtracking.</a:t>
            </a:r>
            <a:endParaRPr lang="en-US" sz="1600" dirty="0"/>
          </a:p>
        </p:txBody>
      </p:sp>
      <p:sp>
        <p:nvSpPr>
          <p:cNvPr id="6" name="Text 4"/>
          <p:cNvSpPr/>
          <p:nvPr/>
        </p:nvSpPr>
        <p:spPr>
          <a:xfrm>
            <a:off x="542564" y="3694606"/>
            <a:ext cx="6635472" cy="461010"/>
          </a:xfrm>
          <a:prstGeom prst="rect">
            <a:avLst/>
          </a:prstGeom>
          <a:noFill/>
          <a:ln/>
        </p:spPr>
        <p:txBody>
          <a:bodyPr wrap="square" lIns="0" tIns="0" rIns="0" bIns="0" rtlCol="0" anchor="t"/>
          <a:lstStyle/>
          <a:p>
            <a:pPr marL="342900" indent="-342900" algn="l">
              <a:lnSpc>
                <a:spcPct val="150000"/>
              </a:lnSpc>
              <a:buSzPct val="100000"/>
              <a:buChar char="•"/>
            </a:pPr>
            <a:r>
              <a:rPr lang="en-US" sz="1600" b="1" dirty="0">
                <a:solidFill>
                  <a:srgbClr val="403C4E"/>
                </a:solidFill>
                <a:latin typeface="Open Sans" pitchFamily="34" charset="0"/>
                <a:ea typeface="Open Sans" pitchFamily="34" charset="-122"/>
                <a:cs typeface="Open Sans" pitchFamily="34" charset="-120"/>
              </a:rPr>
              <a:t>IDS (Iterative Deepening Search):</a:t>
            </a:r>
            <a:r>
              <a:rPr lang="en-US" sz="1600" dirty="0">
                <a:solidFill>
                  <a:srgbClr val="403C4E"/>
                </a:solidFill>
                <a:latin typeface="Open Sans" pitchFamily="34" charset="0"/>
                <a:ea typeface="Open Sans" pitchFamily="34" charset="-122"/>
                <a:cs typeface="Open Sans" pitchFamily="34" charset="-120"/>
              </a:rPr>
              <a:t> Combines BFS's completeness with DFS's memory efficiency.</a:t>
            </a:r>
            <a:endParaRPr lang="en-US" sz="1600" dirty="0"/>
          </a:p>
        </p:txBody>
      </p:sp>
      <p:sp>
        <p:nvSpPr>
          <p:cNvPr id="7" name="Text 5"/>
          <p:cNvSpPr/>
          <p:nvPr/>
        </p:nvSpPr>
        <p:spPr>
          <a:xfrm>
            <a:off x="532247" y="5556477"/>
            <a:ext cx="6635472" cy="230505"/>
          </a:xfrm>
          <a:prstGeom prst="rect">
            <a:avLst/>
          </a:prstGeom>
          <a:noFill/>
          <a:ln/>
        </p:spPr>
        <p:txBody>
          <a:bodyPr wrap="none" lIns="0" tIns="0" rIns="0" bIns="0" rtlCol="0" anchor="t"/>
          <a:lstStyle/>
          <a:p>
            <a:pPr marL="342900" indent="-342900" algn="l">
              <a:lnSpc>
                <a:spcPct val="150000"/>
              </a:lnSpc>
              <a:buSzPct val="100000"/>
              <a:buChar char="•"/>
            </a:pPr>
            <a:r>
              <a:rPr lang="en-US" sz="1600" b="1" dirty="0">
                <a:solidFill>
                  <a:srgbClr val="403C4E"/>
                </a:solidFill>
                <a:latin typeface="Open Sans" pitchFamily="34" charset="0"/>
                <a:ea typeface="Open Sans" pitchFamily="34" charset="-122"/>
                <a:cs typeface="Open Sans" pitchFamily="34" charset="-120"/>
              </a:rPr>
              <a:t>DLS (Depth-Limited Search):</a:t>
            </a:r>
            <a:r>
              <a:rPr lang="en-US" sz="1600" dirty="0">
                <a:solidFill>
                  <a:srgbClr val="403C4E"/>
                </a:solidFill>
                <a:latin typeface="Open Sans" pitchFamily="34" charset="0"/>
                <a:ea typeface="Open Sans" pitchFamily="34" charset="-122"/>
                <a:cs typeface="Open Sans" pitchFamily="34" charset="-120"/>
              </a:rPr>
              <a:t> A DFS variant that prevents </a:t>
            </a:r>
            <a:r>
              <a:rPr lang="en-US" sz="1600" dirty="0" smtClean="0">
                <a:solidFill>
                  <a:srgbClr val="403C4E"/>
                </a:solidFill>
                <a:latin typeface="Open Sans" pitchFamily="34" charset="0"/>
                <a:ea typeface="Open Sans" pitchFamily="34" charset="-122"/>
                <a:cs typeface="Open Sans" pitchFamily="34" charset="-120"/>
              </a:rPr>
              <a:t>infinite</a:t>
            </a:r>
          </a:p>
          <a:p>
            <a:pPr algn="l">
              <a:lnSpc>
                <a:spcPct val="150000"/>
              </a:lnSpc>
              <a:buSzPct val="100000"/>
            </a:pPr>
            <a:r>
              <a:rPr lang="en-US" sz="1600" dirty="0" smtClean="0">
                <a:solidFill>
                  <a:srgbClr val="403C4E"/>
                </a:solidFill>
                <a:latin typeface="Open Sans" pitchFamily="34" charset="0"/>
                <a:ea typeface="Open Sans" pitchFamily="34" charset="-122"/>
                <a:cs typeface="Open Sans" pitchFamily="34" charset="-120"/>
              </a:rPr>
              <a:t>       loops </a:t>
            </a:r>
            <a:r>
              <a:rPr lang="en-US" sz="1600" dirty="0">
                <a:solidFill>
                  <a:srgbClr val="403C4E"/>
                </a:solidFill>
                <a:latin typeface="Open Sans" pitchFamily="34" charset="0"/>
                <a:ea typeface="Open Sans" pitchFamily="34" charset="-122"/>
                <a:cs typeface="Open Sans" pitchFamily="34" charset="-120"/>
              </a:rPr>
              <a:t>in cyclic graphs.</a:t>
            </a:r>
            <a:endParaRPr lang="en-US" sz="1600" dirty="0"/>
          </a:p>
        </p:txBody>
      </p:sp>
      <p:sp>
        <p:nvSpPr>
          <p:cNvPr id="8" name="Text 6"/>
          <p:cNvSpPr/>
          <p:nvPr/>
        </p:nvSpPr>
        <p:spPr>
          <a:xfrm>
            <a:off x="574450" y="4630745"/>
            <a:ext cx="6635472" cy="461010"/>
          </a:xfrm>
          <a:prstGeom prst="rect">
            <a:avLst/>
          </a:prstGeom>
          <a:noFill/>
          <a:ln/>
        </p:spPr>
        <p:txBody>
          <a:bodyPr wrap="square" lIns="0" tIns="0" rIns="0" bIns="0" rtlCol="0" anchor="t"/>
          <a:lstStyle/>
          <a:p>
            <a:pPr marL="342900" indent="-342900" algn="l">
              <a:lnSpc>
                <a:spcPct val="150000"/>
              </a:lnSpc>
              <a:buSzPct val="100000"/>
              <a:buChar char="•"/>
            </a:pPr>
            <a:r>
              <a:rPr lang="en-US" sz="1600" b="1" dirty="0">
                <a:solidFill>
                  <a:srgbClr val="403C4E"/>
                </a:solidFill>
                <a:latin typeface="Open Sans" pitchFamily="34" charset="0"/>
                <a:ea typeface="Open Sans" pitchFamily="34" charset="-122"/>
                <a:cs typeface="Open Sans" pitchFamily="34" charset="-120"/>
              </a:rPr>
              <a:t>Bidirectional Search:</a:t>
            </a:r>
            <a:r>
              <a:rPr lang="en-US" sz="1600" dirty="0">
                <a:solidFill>
                  <a:srgbClr val="403C4E"/>
                </a:solidFill>
                <a:latin typeface="Open Sans" pitchFamily="34" charset="0"/>
                <a:ea typeface="Open Sans" pitchFamily="34" charset="-122"/>
                <a:cs typeface="Open Sans" pitchFamily="34" charset="-120"/>
              </a:rPr>
              <a:t> Simultaneously searches from both start and goal nodes, often reducing search time.</a:t>
            </a:r>
            <a:endParaRPr lang="en-US" sz="1600" dirty="0"/>
          </a:p>
        </p:txBody>
      </p:sp>
      <p:sp>
        <p:nvSpPr>
          <p:cNvPr id="9" name="Shape 7"/>
          <p:cNvSpPr/>
          <p:nvPr/>
        </p:nvSpPr>
        <p:spPr>
          <a:xfrm>
            <a:off x="7498437" y="844272"/>
            <a:ext cx="6635472" cy="1218962"/>
          </a:xfrm>
          <a:prstGeom prst="roundRect">
            <a:avLst>
              <a:gd name="adj" fmla="val 4963"/>
            </a:avLst>
          </a:prstGeom>
          <a:solidFill>
            <a:srgbClr val="B6FCB8"/>
          </a:solidFill>
          <a:ln/>
        </p:spPr>
      </p:sp>
      <p:pic>
        <p:nvPicPr>
          <p:cNvPr id="10" name="Image 0" descr="preencoded.png"/>
          <p:cNvPicPr>
            <a:picLocks noChangeAspect="1"/>
          </p:cNvPicPr>
          <p:nvPr/>
        </p:nvPicPr>
        <p:blipFill>
          <a:blip r:embed="rId3"/>
          <a:stretch>
            <a:fillRect/>
          </a:stretch>
        </p:blipFill>
        <p:spPr>
          <a:xfrm>
            <a:off x="7642384" y="1041915"/>
            <a:ext cx="225028" cy="180023"/>
          </a:xfrm>
          <a:prstGeom prst="rect">
            <a:avLst/>
          </a:prstGeom>
        </p:spPr>
      </p:pic>
      <p:sp>
        <p:nvSpPr>
          <p:cNvPr id="11" name="Text 8"/>
          <p:cNvSpPr/>
          <p:nvPr/>
        </p:nvSpPr>
        <p:spPr>
          <a:xfrm>
            <a:off x="8011358" y="1024175"/>
            <a:ext cx="1800463" cy="232648"/>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Merriweather Bold" pitchFamily="34" charset="0"/>
                <a:ea typeface="Merriweather Bold" pitchFamily="34" charset="-122"/>
                <a:cs typeface="Merriweather Bold" pitchFamily="34" charset="-120"/>
              </a:rPr>
              <a:t>✅ Lab Integration:</a:t>
            </a:r>
            <a:endParaRPr lang="en-US" sz="1400" dirty="0"/>
          </a:p>
        </p:txBody>
      </p:sp>
      <p:sp>
        <p:nvSpPr>
          <p:cNvPr id="12" name="Text 9"/>
          <p:cNvSpPr/>
          <p:nvPr/>
        </p:nvSpPr>
        <p:spPr>
          <a:xfrm>
            <a:off x="8011358" y="1400770"/>
            <a:ext cx="5978604" cy="461010"/>
          </a:xfrm>
          <a:prstGeom prst="rect">
            <a:avLst/>
          </a:prstGeom>
          <a:noFill/>
          <a:ln/>
        </p:spPr>
        <p:txBody>
          <a:bodyPr wrap="square" lIns="0" tIns="0" rIns="0" bIns="0" rtlCol="0" anchor="t"/>
          <a:lstStyle/>
          <a:p>
            <a:pPr marL="0" indent="0" algn="l">
              <a:lnSpc>
                <a:spcPts val="1800"/>
              </a:lnSpc>
              <a:buNone/>
            </a:pPr>
            <a:r>
              <a:rPr lang="en-US" sz="1100" dirty="0">
                <a:solidFill>
                  <a:srgbClr val="000000"/>
                </a:solidFill>
                <a:latin typeface="Open Sans" pitchFamily="34" charset="0"/>
                <a:ea typeface="Open Sans" pitchFamily="34" charset="-122"/>
                <a:cs typeface="Open Sans" pitchFamily="34" charset="-120"/>
              </a:rPr>
              <a:t>Hands-on Python implementation of maze solvers using these uninformed search techniques, visualising pathfinding.</a:t>
            </a:r>
            <a:endParaRPr lang="en-US" sz="1100" dirty="0"/>
          </a:p>
        </p:txBody>
      </p:sp>
      <p:pic>
        <p:nvPicPr>
          <p:cNvPr id="13" name="Image 1" descr="preencoded.png"/>
          <p:cNvPicPr>
            <a:picLocks noChangeAspect="1"/>
          </p:cNvPicPr>
          <p:nvPr/>
        </p:nvPicPr>
        <p:blipFill>
          <a:blip r:embed="rId4"/>
          <a:stretch>
            <a:fillRect/>
          </a:stretch>
        </p:blipFill>
        <p:spPr>
          <a:xfrm>
            <a:off x="7498437" y="2006656"/>
            <a:ext cx="6635472" cy="622294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760934"/>
            <a:ext cx="7801927"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Informed (Heuristic) Search</a:t>
            </a:r>
            <a:endParaRPr lang="en-US" sz="4450" dirty="0"/>
          </a:p>
        </p:txBody>
      </p:sp>
      <p:sp>
        <p:nvSpPr>
          <p:cNvPr id="3" name="Shape 1"/>
          <p:cNvSpPr/>
          <p:nvPr/>
        </p:nvSpPr>
        <p:spPr>
          <a:xfrm>
            <a:off x="793790" y="2923342"/>
            <a:ext cx="4196358" cy="3545324"/>
          </a:xfrm>
          <a:prstGeom prst="roundRect">
            <a:avLst>
              <a:gd name="adj" fmla="val 4127"/>
            </a:avLst>
          </a:prstGeom>
          <a:noFill/>
          <a:ln w="30480">
            <a:solidFill>
              <a:srgbClr val="E5BEB2"/>
            </a:solidFill>
            <a:prstDash val="solid"/>
          </a:ln>
        </p:spPr>
      </p:sp>
      <p:sp>
        <p:nvSpPr>
          <p:cNvPr id="4" name="Shape 2"/>
          <p:cNvSpPr/>
          <p:nvPr/>
        </p:nvSpPr>
        <p:spPr>
          <a:xfrm>
            <a:off x="763310" y="2923342"/>
            <a:ext cx="121920" cy="3545324"/>
          </a:xfrm>
          <a:prstGeom prst="roundRect">
            <a:avLst>
              <a:gd name="adj" fmla="val 78139"/>
            </a:avLst>
          </a:prstGeom>
          <a:solidFill>
            <a:srgbClr val="FFAD94"/>
          </a:solidFill>
          <a:ln/>
        </p:spPr>
      </p:sp>
      <p:sp>
        <p:nvSpPr>
          <p:cNvPr id="5" name="Text 3"/>
          <p:cNvSpPr/>
          <p:nvPr/>
        </p:nvSpPr>
        <p:spPr>
          <a:xfrm>
            <a:off x="1142524" y="3180636"/>
            <a:ext cx="3104198"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Best-First Search &amp; A*</a:t>
            </a:r>
            <a:endParaRPr lang="en-US" sz="2200" dirty="0"/>
          </a:p>
        </p:txBody>
      </p:sp>
      <p:sp>
        <p:nvSpPr>
          <p:cNvPr id="6" name="Text 4"/>
          <p:cNvSpPr/>
          <p:nvPr/>
        </p:nvSpPr>
        <p:spPr>
          <a:xfrm>
            <a:off x="1142524" y="3671054"/>
            <a:ext cx="3590330" cy="254031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Delve into search algorithms that use heuristic functions to guide their exploration, optimising for efficiency. </a:t>
            </a:r>
            <a:r>
              <a:rPr lang="en-US" sz="1750" b="1" dirty="0">
                <a:solidFill>
                  <a:srgbClr val="403C4E"/>
                </a:solidFill>
                <a:latin typeface="Open Sans" pitchFamily="34" charset="0"/>
                <a:ea typeface="Open Sans" pitchFamily="34" charset="-122"/>
                <a:cs typeface="Open Sans" pitchFamily="34" charset="-120"/>
              </a:rPr>
              <a:t>A* search</a:t>
            </a:r>
            <a:r>
              <a:rPr lang="en-US" sz="1750" dirty="0">
                <a:solidFill>
                  <a:srgbClr val="403C4E"/>
                </a:solidFill>
                <a:latin typeface="Open Sans" pitchFamily="34" charset="0"/>
                <a:ea typeface="Open Sans" pitchFamily="34" charset="-122"/>
                <a:cs typeface="Open Sans" pitchFamily="34" charset="-120"/>
              </a:rPr>
              <a:t> combines the advantages of Dijkstra's algorithm and Greedy Best-First Search for optimal pathfinding.</a:t>
            </a:r>
            <a:endParaRPr lang="en-US" sz="1750" dirty="0"/>
          </a:p>
        </p:txBody>
      </p:sp>
      <p:sp>
        <p:nvSpPr>
          <p:cNvPr id="7" name="Shape 5"/>
          <p:cNvSpPr/>
          <p:nvPr/>
        </p:nvSpPr>
        <p:spPr>
          <a:xfrm>
            <a:off x="5216962" y="2923342"/>
            <a:ext cx="4196358" cy="3545324"/>
          </a:xfrm>
          <a:prstGeom prst="roundRect">
            <a:avLst>
              <a:gd name="adj" fmla="val 4127"/>
            </a:avLst>
          </a:prstGeom>
          <a:noFill/>
          <a:ln w="30480">
            <a:solidFill>
              <a:srgbClr val="E5BEB2"/>
            </a:solidFill>
            <a:prstDash val="solid"/>
          </a:ln>
        </p:spPr>
      </p:sp>
      <p:sp>
        <p:nvSpPr>
          <p:cNvPr id="8" name="Shape 6"/>
          <p:cNvSpPr/>
          <p:nvPr/>
        </p:nvSpPr>
        <p:spPr>
          <a:xfrm>
            <a:off x="5186482" y="2923342"/>
            <a:ext cx="121920" cy="3545324"/>
          </a:xfrm>
          <a:prstGeom prst="roundRect">
            <a:avLst>
              <a:gd name="adj" fmla="val 78139"/>
            </a:avLst>
          </a:prstGeom>
          <a:solidFill>
            <a:srgbClr val="FFAD94"/>
          </a:solidFill>
          <a:ln/>
        </p:spPr>
      </p:sp>
      <p:sp>
        <p:nvSpPr>
          <p:cNvPr id="9" name="Text 7"/>
          <p:cNvSpPr/>
          <p:nvPr/>
        </p:nvSpPr>
        <p:spPr>
          <a:xfrm>
            <a:off x="5565696" y="3180636"/>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Heuristics Design &amp; Admissibility</a:t>
            </a:r>
            <a:endParaRPr lang="en-US" sz="2200" dirty="0"/>
          </a:p>
        </p:txBody>
      </p:sp>
      <p:sp>
        <p:nvSpPr>
          <p:cNvPr id="10" name="Text 8"/>
          <p:cNvSpPr/>
          <p:nvPr/>
        </p:nvSpPr>
        <p:spPr>
          <a:xfrm>
            <a:off x="5565696" y="4025384"/>
            <a:ext cx="3590330" cy="217741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Understand the principles of designing effective heuristic functions and the concept of admissibility, ensuring the heuristic never overestimates the cost to reach the goal.</a:t>
            </a:r>
            <a:endParaRPr lang="en-US" sz="1750" dirty="0"/>
          </a:p>
        </p:txBody>
      </p:sp>
      <p:sp>
        <p:nvSpPr>
          <p:cNvPr id="11" name="Shape 9"/>
          <p:cNvSpPr/>
          <p:nvPr/>
        </p:nvSpPr>
        <p:spPr>
          <a:xfrm>
            <a:off x="9640133" y="2923342"/>
            <a:ext cx="4196358" cy="3545324"/>
          </a:xfrm>
          <a:prstGeom prst="roundRect">
            <a:avLst>
              <a:gd name="adj" fmla="val 4127"/>
            </a:avLst>
          </a:prstGeom>
          <a:noFill/>
          <a:ln w="30480">
            <a:solidFill>
              <a:srgbClr val="E5BEB2"/>
            </a:solidFill>
            <a:prstDash val="solid"/>
          </a:ln>
        </p:spPr>
      </p:sp>
      <p:sp>
        <p:nvSpPr>
          <p:cNvPr id="12" name="Shape 10"/>
          <p:cNvSpPr/>
          <p:nvPr/>
        </p:nvSpPr>
        <p:spPr>
          <a:xfrm>
            <a:off x="9609653" y="2923342"/>
            <a:ext cx="121920" cy="3545324"/>
          </a:xfrm>
          <a:prstGeom prst="roundRect">
            <a:avLst>
              <a:gd name="adj" fmla="val 78139"/>
            </a:avLst>
          </a:prstGeom>
          <a:solidFill>
            <a:srgbClr val="FFAD94"/>
          </a:solidFill>
          <a:ln/>
        </p:spPr>
      </p:sp>
      <p:sp>
        <p:nvSpPr>
          <p:cNvPr id="13" name="Text 11"/>
          <p:cNvSpPr/>
          <p:nvPr/>
        </p:nvSpPr>
        <p:spPr>
          <a:xfrm>
            <a:off x="9988868" y="3180636"/>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Merriweather Bold" pitchFamily="34" charset="0"/>
                <a:ea typeface="Merriweather Bold" pitchFamily="34" charset="-122"/>
                <a:cs typeface="Merriweather Bold" pitchFamily="34" charset="-120"/>
              </a:rPr>
              <a:t>✅</a:t>
            </a:r>
            <a:r>
              <a:rPr lang="en-US" sz="2200" b="1" dirty="0">
                <a:solidFill>
                  <a:srgbClr val="403C4E"/>
                </a:solidFill>
                <a:latin typeface="Merriweather Bold" pitchFamily="34" charset="0"/>
                <a:ea typeface="Merriweather Bold" pitchFamily="34" charset="-122"/>
                <a:cs typeface="Merriweather Bold" pitchFamily="34" charset="-120"/>
              </a:rPr>
              <a:t> Lab Integration: A* Pathfinding</a:t>
            </a:r>
            <a:endParaRPr lang="en-US" sz="2200" dirty="0"/>
          </a:p>
        </p:txBody>
      </p:sp>
      <p:sp>
        <p:nvSpPr>
          <p:cNvPr id="14" name="Text 12"/>
          <p:cNvSpPr/>
          <p:nvPr/>
        </p:nvSpPr>
        <p:spPr>
          <a:xfrm>
            <a:off x="9988868" y="4025384"/>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Develop and visualise an A* pathfinding algorithm in a simulated environment, demonstrating its efficiency in finding optimal routes.</a:t>
            </a:r>
            <a:endParaRPr lang="en-US" sz="1750" dirty="0"/>
          </a:p>
        </p:txBody>
      </p:sp>
      <p:sp>
        <p:nvSpPr>
          <p:cNvPr id="15" name="Rectangle 14"/>
          <p:cNvSpPr/>
          <p:nvPr/>
        </p:nvSpPr>
        <p:spPr>
          <a:xfrm>
            <a:off x="12506178" y="7765366"/>
            <a:ext cx="2025748" cy="351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71349"/>
            <a:ext cx="7146727"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Game Playing &amp; Minimax</a:t>
            </a:r>
            <a:endParaRPr lang="en-US" sz="4450" dirty="0"/>
          </a:p>
        </p:txBody>
      </p:sp>
      <p:sp>
        <p:nvSpPr>
          <p:cNvPr id="3" name="Text 1"/>
          <p:cNvSpPr/>
          <p:nvPr/>
        </p:nvSpPr>
        <p:spPr>
          <a:xfrm>
            <a:off x="793790" y="2524363"/>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Explore the theory behind AI game playing, focusing on adversarial search algorithms:</a:t>
            </a:r>
            <a:endParaRPr lang="en-US" sz="1750" dirty="0"/>
          </a:p>
        </p:txBody>
      </p:sp>
      <p:sp>
        <p:nvSpPr>
          <p:cNvPr id="4" name="Text 2"/>
          <p:cNvSpPr/>
          <p:nvPr/>
        </p:nvSpPr>
        <p:spPr>
          <a:xfrm>
            <a:off x="793790" y="3454241"/>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3C4E"/>
                </a:solidFill>
                <a:latin typeface="Open Sans" pitchFamily="34" charset="0"/>
                <a:ea typeface="Open Sans" pitchFamily="34" charset="-122"/>
                <a:cs typeface="Open Sans" pitchFamily="34" charset="-120"/>
              </a:rPr>
              <a:t>Minimax Algorithm:</a:t>
            </a:r>
            <a:r>
              <a:rPr lang="en-US" sz="1750" dirty="0">
                <a:solidFill>
                  <a:srgbClr val="403C4E"/>
                </a:solidFill>
                <a:latin typeface="Open Sans" pitchFamily="34" charset="0"/>
                <a:ea typeface="Open Sans" pitchFamily="34" charset="-122"/>
                <a:cs typeface="Open Sans" pitchFamily="34" charset="-120"/>
              </a:rPr>
              <a:t> A decision rule used in artificial intelligence, decision theory, game theory, and statistics for minimising the possible loss for a worst case (maximum loss) scenario.</a:t>
            </a:r>
            <a:endParaRPr lang="en-US" sz="1750" dirty="0"/>
          </a:p>
        </p:txBody>
      </p:sp>
      <p:sp>
        <p:nvSpPr>
          <p:cNvPr id="5" name="Text 3"/>
          <p:cNvSpPr/>
          <p:nvPr/>
        </p:nvSpPr>
        <p:spPr>
          <a:xfrm>
            <a:off x="793790" y="4985147"/>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3C4E"/>
                </a:solidFill>
                <a:latin typeface="Open Sans" pitchFamily="34" charset="0"/>
                <a:ea typeface="Open Sans" pitchFamily="34" charset="-122"/>
                <a:cs typeface="Open Sans" pitchFamily="34" charset="-120"/>
              </a:rPr>
              <a:t>Alpha-Beta Pruning:</a:t>
            </a:r>
            <a:r>
              <a:rPr lang="en-US" sz="1750" dirty="0">
                <a:solidFill>
                  <a:srgbClr val="403C4E"/>
                </a:solidFill>
                <a:latin typeface="Open Sans" pitchFamily="34" charset="0"/>
                <a:ea typeface="Open Sans" pitchFamily="34" charset="-122"/>
                <a:cs typeface="Open Sans" pitchFamily="34" charset="-120"/>
              </a:rPr>
              <a:t> An optimisation technique for minimax that reduces the number of nodes evaluated in the search tree.</a:t>
            </a:r>
            <a:endParaRPr lang="en-US" sz="1750" dirty="0"/>
          </a:p>
        </p:txBody>
      </p:sp>
      <p:sp>
        <p:nvSpPr>
          <p:cNvPr id="6" name="Text 4"/>
          <p:cNvSpPr/>
          <p:nvPr/>
        </p:nvSpPr>
        <p:spPr>
          <a:xfrm>
            <a:off x="793790" y="615315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Apply these concepts to classic games like </a:t>
            </a:r>
            <a:r>
              <a:rPr lang="en-US" sz="1750" b="1" dirty="0">
                <a:solidFill>
                  <a:srgbClr val="403C4E"/>
                </a:solidFill>
                <a:latin typeface="Open Sans" pitchFamily="34" charset="0"/>
                <a:ea typeface="Open Sans" pitchFamily="34" charset="-122"/>
                <a:cs typeface="Open Sans" pitchFamily="34" charset="-120"/>
              </a:rPr>
              <a:t>Tic-Tac-Toe</a:t>
            </a:r>
            <a:r>
              <a:rPr lang="en-US" sz="1750" dirty="0">
                <a:solidFill>
                  <a:srgbClr val="403C4E"/>
                </a:solidFill>
                <a:latin typeface="Open Sans" pitchFamily="34" charset="0"/>
                <a:ea typeface="Open Sans" pitchFamily="34" charset="-122"/>
                <a:cs typeface="Open Sans" pitchFamily="34" charset="-120"/>
              </a:rPr>
              <a:t> and Chess.</a:t>
            </a:r>
            <a:endParaRPr lang="en-US" sz="1750" dirty="0"/>
          </a:p>
        </p:txBody>
      </p:sp>
      <p:sp>
        <p:nvSpPr>
          <p:cNvPr id="7" name="Shape 5"/>
          <p:cNvSpPr/>
          <p:nvPr/>
        </p:nvSpPr>
        <p:spPr>
          <a:xfrm>
            <a:off x="7599521" y="2575441"/>
            <a:ext cx="6244709" cy="2633663"/>
          </a:xfrm>
          <a:prstGeom prst="roundRect">
            <a:avLst>
              <a:gd name="adj" fmla="val 3617"/>
            </a:avLst>
          </a:prstGeom>
          <a:solidFill>
            <a:srgbClr val="B6FCB8"/>
          </a:solidFill>
          <a:ln/>
        </p:spPr>
      </p:sp>
      <p:pic>
        <p:nvPicPr>
          <p:cNvPr id="8" name="Image 0" descr="preencoded.png"/>
          <p:cNvPicPr>
            <a:picLocks noChangeAspect="1"/>
          </p:cNvPicPr>
          <p:nvPr/>
        </p:nvPicPr>
        <p:blipFill>
          <a:blip r:embed="rId3"/>
          <a:stretch>
            <a:fillRect/>
          </a:stretch>
        </p:blipFill>
        <p:spPr>
          <a:xfrm>
            <a:off x="7826335" y="2885123"/>
            <a:ext cx="354330" cy="283488"/>
          </a:xfrm>
          <a:prstGeom prst="rect">
            <a:avLst/>
          </a:prstGeom>
        </p:spPr>
      </p:pic>
      <p:sp>
        <p:nvSpPr>
          <p:cNvPr id="9" name="Text 6"/>
          <p:cNvSpPr/>
          <p:nvPr/>
        </p:nvSpPr>
        <p:spPr>
          <a:xfrm>
            <a:off x="8407479" y="285892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Merriweather Bold" pitchFamily="34" charset="0"/>
                <a:ea typeface="Merriweather Bold" pitchFamily="34" charset="-122"/>
                <a:cs typeface="Merriweather Bold" pitchFamily="34" charset="-120"/>
              </a:rPr>
              <a:t>✅ Lab Integration:</a:t>
            </a:r>
            <a:endParaRPr lang="en-US" sz="2200" dirty="0"/>
          </a:p>
        </p:txBody>
      </p:sp>
      <p:sp>
        <p:nvSpPr>
          <p:cNvPr id="10" name="Text 7"/>
          <p:cNvSpPr/>
          <p:nvPr/>
        </p:nvSpPr>
        <p:spPr>
          <a:xfrm>
            <a:off x="8407479" y="3440073"/>
            <a:ext cx="5209937"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Open Sans" pitchFamily="34" charset="0"/>
                <a:ea typeface="Open Sans" pitchFamily="34" charset="-122"/>
                <a:cs typeface="Open Sans" pitchFamily="34" charset="-120"/>
              </a:rPr>
              <a:t>Construct a graphical user interface (GUI) game in Python where students program an AI opponent utilising Minimax and Alpha-Beta Pruning.</a:t>
            </a:r>
            <a:endParaRPr lang="en-US" sz="1750" dirty="0"/>
          </a:p>
        </p:txBody>
      </p:sp>
      <p:sp>
        <p:nvSpPr>
          <p:cNvPr id="11" name="Rectangle 10"/>
          <p:cNvSpPr/>
          <p:nvPr/>
        </p:nvSpPr>
        <p:spPr>
          <a:xfrm>
            <a:off x="12393637" y="7160455"/>
            <a:ext cx="2138289" cy="1069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18937"/>
            <a:ext cx="9804797"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Logic &amp; Knowledge Representation</a:t>
            </a:r>
            <a:endParaRPr lang="en-US" sz="4450" dirty="0"/>
          </a:p>
        </p:txBody>
      </p:sp>
      <p:sp>
        <p:nvSpPr>
          <p:cNvPr id="3" name="Shape 1"/>
          <p:cNvSpPr/>
          <p:nvPr/>
        </p:nvSpPr>
        <p:spPr>
          <a:xfrm>
            <a:off x="793790" y="2521506"/>
            <a:ext cx="6436400" cy="226814"/>
          </a:xfrm>
          <a:prstGeom prst="roundRect">
            <a:avLst>
              <a:gd name="adj" fmla="val 42003"/>
            </a:avLst>
          </a:prstGeom>
          <a:solidFill>
            <a:srgbClr val="FFD8CC"/>
          </a:solidFill>
          <a:ln w="7620">
            <a:solidFill>
              <a:srgbClr val="E5BEB2"/>
            </a:solidFill>
            <a:prstDash val="solid"/>
          </a:ln>
        </p:spPr>
      </p:sp>
      <p:sp>
        <p:nvSpPr>
          <p:cNvPr id="4" name="Text 2"/>
          <p:cNvSpPr/>
          <p:nvPr/>
        </p:nvSpPr>
        <p:spPr>
          <a:xfrm>
            <a:off x="1020604" y="29751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Propositional Logic</a:t>
            </a:r>
            <a:endParaRPr lang="en-US" sz="2200" dirty="0"/>
          </a:p>
        </p:txBody>
      </p:sp>
      <p:sp>
        <p:nvSpPr>
          <p:cNvPr id="5" name="Text 3"/>
          <p:cNvSpPr/>
          <p:nvPr/>
        </p:nvSpPr>
        <p:spPr>
          <a:xfrm>
            <a:off x="1020604" y="3465552"/>
            <a:ext cx="5982772"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Introduction to the fundamentals of propositional logic, including syntax, semantics, and truth tables.</a:t>
            </a:r>
            <a:endParaRPr lang="en-US" sz="1750" dirty="0"/>
          </a:p>
        </p:txBody>
      </p:sp>
      <p:sp>
        <p:nvSpPr>
          <p:cNvPr id="6" name="Shape 4"/>
          <p:cNvSpPr/>
          <p:nvPr/>
        </p:nvSpPr>
        <p:spPr>
          <a:xfrm>
            <a:off x="7400211" y="2181344"/>
            <a:ext cx="6436400" cy="226814"/>
          </a:xfrm>
          <a:prstGeom prst="roundRect">
            <a:avLst>
              <a:gd name="adj" fmla="val 42003"/>
            </a:avLst>
          </a:prstGeom>
          <a:solidFill>
            <a:srgbClr val="FFD8CC"/>
          </a:solidFill>
          <a:ln w="7620">
            <a:solidFill>
              <a:srgbClr val="E5BEB2"/>
            </a:solidFill>
            <a:prstDash val="solid"/>
          </a:ln>
        </p:spPr>
      </p:sp>
      <p:sp>
        <p:nvSpPr>
          <p:cNvPr id="7" name="Text 5"/>
          <p:cNvSpPr/>
          <p:nvPr/>
        </p:nvSpPr>
        <p:spPr>
          <a:xfrm>
            <a:off x="7627025" y="2634972"/>
            <a:ext cx="3245287"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First-Order Logic (FOL)</a:t>
            </a:r>
            <a:endParaRPr lang="en-US" sz="2200" dirty="0"/>
          </a:p>
        </p:txBody>
      </p:sp>
      <p:sp>
        <p:nvSpPr>
          <p:cNvPr id="8" name="Text 6"/>
          <p:cNvSpPr/>
          <p:nvPr/>
        </p:nvSpPr>
        <p:spPr>
          <a:xfrm>
            <a:off x="7627025" y="3125391"/>
            <a:ext cx="5982772"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Delve into the more expressive First-Order Logic, covering predicates, quantifiers, and inference rules for complex knowledge representation.</a:t>
            </a:r>
            <a:endParaRPr lang="en-US" sz="1750" dirty="0"/>
          </a:p>
        </p:txBody>
      </p:sp>
      <p:sp>
        <p:nvSpPr>
          <p:cNvPr id="9" name="Shape 7"/>
          <p:cNvSpPr/>
          <p:nvPr/>
        </p:nvSpPr>
        <p:spPr>
          <a:xfrm>
            <a:off x="793790" y="4951095"/>
            <a:ext cx="6436400" cy="226814"/>
          </a:xfrm>
          <a:prstGeom prst="roundRect">
            <a:avLst>
              <a:gd name="adj" fmla="val 42003"/>
            </a:avLst>
          </a:prstGeom>
          <a:solidFill>
            <a:srgbClr val="FFD8CC"/>
          </a:solidFill>
          <a:ln w="7620">
            <a:solidFill>
              <a:srgbClr val="E5BEB2"/>
            </a:solidFill>
            <a:prstDash val="solid"/>
          </a:ln>
        </p:spPr>
      </p:sp>
      <p:sp>
        <p:nvSpPr>
          <p:cNvPr id="10" name="Text 8"/>
          <p:cNvSpPr/>
          <p:nvPr/>
        </p:nvSpPr>
        <p:spPr>
          <a:xfrm>
            <a:off x="1020604" y="5404723"/>
            <a:ext cx="3394948"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Inference via Resolution</a:t>
            </a:r>
            <a:endParaRPr lang="en-US" sz="2200" dirty="0"/>
          </a:p>
        </p:txBody>
      </p:sp>
      <p:sp>
        <p:nvSpPr>
          <p:cNvPr id="11" name="Text 9"/>
          <p:cNvSpPr/>
          <p:nvPr/>
        </p:nvSpPr>
        <p:spPr>
          <a:xfrm>
            <a:off x="1020604" y="5895142"/>
            <a:ext cx="5982772"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Learn how to perform logical inference using the resolution principle, a key method for automated theorem proving.</a:t>
            </a:r>
            <a:endParaRPr lang="en-US" sz="1750" dirty="0"/>
          </a:p>
        </p:txBody>
      </p:sp>
      <p:sp>
        <p:nvSpPr>
          <p:cNvPr id="12" name="Shape 10"/>
          <p:cNvSpPr/>
          <p:nvPr/>
        </p:nvSpPr>
        <p:spPr>
          <a:xfrm>
            <a:off x="7400211" y="4610933"/>
            <a:ext cx="6436400" cy="226814"/>
          </a:xfrm>
          <a:prstGeom prst="roundRect">
            <a:avLst>
              <a:gd name="adj" fmla="val 42003"/>
            </a:avLst>
          </a:prstGeom>
          <a:solidFill>
            <a:srgbClr val="FFD8CC"/>
          </a:solidFill>
          <a:ln w="7620">
            <a:solidFill>
              <a:srgbClr val="E5BEB2"/>
            </a:solidFill>
            <a:prstDash val="solid"/>
          </a:ln>
        </p:spPr>
      </p:sp>
      <p:sp>
        <p:nvSpPr>
          <p:cNvPr id="13" name="Text 11"/>
          <p:cNvSpPr/>
          <p:nvPr/>
        </p:nvSpPr>
        <p:spPr>
          <a:xfrm>
            <a:off x="7627025" y="5064562"/>
            <a:ext cx="4623078"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Merriweather Bold" pitchFamily="34" charset="0"/>
                <a:ea typeface="Merriweather Bold" pitchFamily="34" charset="-122"/>
                <a:cs typeface="Merriweather Bold" pitchFamily="34" charset="-120"/>
              </a:rPr>
              <a:t>✅</a:t>
            </a:r>
            <a:r>
              <a:rPr lang="en-US" sz="2200" b="1" dirty="0">
                <a:solidFill>
                  <a:srgbClr val="403C4E"/>
                </a:solidFill>
                <a:latin typeface="Merriweather Bold" pitchFamily="34" charset="0"/>
                <a:ea typeface="Merriweather Bold" pitchFamily="34" charset="-122"/>
                <a:cs typeface="Merriweather Bold" pitchFamily="34" charset="-120"/>
              </a:rPr>
              <a:t> Lab Integration: Puzzle Solver</a:t>
            </a:r>
            <a:endParaRPr lang="en-US" sz="2200" dirty="0"/>
          </a:p>
        </p:txBody>
      </p:sp>
      <p:sp>
        <p:nvSpPr>
          <p:cNvPr id="14" name="Text 12"/>
          <p:cNvSpPr/>
          <p:nvPr/>
        </p:nvSpPr>
        <p:spPr>
          <a:xfrm>
            <a:off x="7627025" y="5554980"/>
            <a:ext cx="5982772"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Implement a puzzle solver in Python that leverages First-Order Logic for knowledge representation and automated reasoning.</a:t>
            </a:r>
            <a:endParaRPr lang="en-US" sz="1750" dirty="0"/>
          </a:p>
        </p:txBody>
      </p:sp>
      <p:sp>
        <p:nvSpPr>
          <p:cNvPr id="15" name="Rectangle 14"/>
          <p:cNvSpPr/>
          <p:nvPr/>
        </p:nvSpPr>
        <p:spPr>
          <a:xfrm>
            <a:off x="12576517" y="7666892"/>
            <a:ext cx="2053883" cy="450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1322</Words>
  <Application>Microsoft Office PowerPoint</Application>
  <PresentationFormat>Custom</PresentationFormat>
  <Paragraphs>133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Merriweather Bold</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7</cp:revision>
  <dcterms:created xsi:type="dcterms:W3CDTF">2025-07-12T04:40:00Z</dcterms:created>
  <dcterms:modified xsi:type="dcterms:W3CDTF">2025-07-12T05:38:31Z</dcterms:modified>
</cp:coreProperties>
</file>